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3"/>
  </p:notesMasterIdLst>
  <p:handoutMasterIdLst>
    <p:handoutMasterId r:id="rId74"/>
  </p:handoutMasterIdLst>
  <p:sldIdLst>
    <p:sldId id="273" r:id="rId2"/>
    <p:sldId id="265" r:id="rId3"/>
    <p:sldId id="309" r:id="rId4"/>
    <p:sldId id="325" r:id="rId5"/>
    <p:sldId id="310" r:id="rId6"/>
    <p:sldId id="326" r:id="rId7"/>
    <p:sldId id="313" r:id="rId8"/>
    <p:sldId id="314" r:id="rId9"/>
    <p:sldId id="315" r:id="rId10"/>
    <p:sldId id="287" r:id="rId11"/>
    <p:sldId id="318" r:id="rId12"/>
    <p:sldId id="317" r:id="rId13"/>
    <p:sldId id="312" r:id="rId14"/>
    <p:sldId id="319" r:id="rId15"/>
    <p:sldId id="384" r:id="rId16"/>
    <p:sldId id="320" r:id="rId17"/>
    <p:sldId id="321" r:id="rId18"/>
    <p:sldId id="327" r:id="rId19"/>
    <p:sldId id="328" r:id="rId20"/>
    <p:sldId id="329" r:id="rId21"/>
    <p:sldId id="330" r:id="rId22"/>
    <p:sldId id="331" r:id="rId23"/>
    <p:sldId id="388" r:id="rId24"/>
    <p:sldId id="333" r:id="rId25"/>
    <p:sldId id="335" r:id="rId26"/>
    <p:sldId id="336" r:id="rId27"/>
    <p:sldId id="337" r:id="rId28"/>
    <p:sldId id="339" r:id="rId29"/>
    <p:sldId id="338" r:id="rId30"/>
    <p:sldId id="345" r:id="rId31"/>
    <p:sldId id="342" r:id="rId32"/>
    <p:sldId id="344" r:id="rId33"/>
    <p:sldId id="343" r:id="rId34"/>
    <p:sldId id="341" r:id="rId35"/>
    <p:sldId id="346" r:id="rId36"/>
    <p:sldId id="348" r:id="rId37"/>
    <p:sldId id="347" r:id="rId38"/>
    <p:sldId id="349" r:id="rId39"/>
    <p:sldId id="350" r:id="rId40"/>
    <p:sldId id="368" r:id="rId41"/>
    <p:sldId id="369" r:id="rId42"/>
    <p:sldId id="378" r:id="rId43"/>
    <p:sldId id="370" r:id="rId44"/>
    <p:sldId id="371" r:id="rId45"/>
    <p:sldId id="379" r:id="rId46"/>
    <p:sldId id="372" r:id="rId47"/>
    <p:sldId id="373" r:id="rId48"/>
    <p:sldId id="380" r:id="rId49"/>
    <p:sldId id="374" r:id="rId50"/>
    <p:sldId id="375" r:id="rId51"/>
    <p:sldId id="381" r:id="rId52"/>
    <p:sldId id="376" r:id="rId53"/>
    <p:sldId id="377" r:id="rId54"/>
    <p:sldId id="352" r:id="rId55"/>
    <p:sldId id="351" r:id="rId56"/>
    <p:sldId id="353" r:id="rId57"/>
    <p:sldId id="334" r:id="rId58"/>
    <p:sldId id="363" r:id="rId59"/>
    <p:sldId id="365" r:id="rId60"/>
    <p:sldId id="366" r:id="rId61"/>
    <p:sldId id="382" r:id="rId62"/>
    <p:sldId id="389" r:id="rId63"/>
    <p:sldId id="390" r:id="rId64"/>
    <p:sldId id="383" r:id="rId65"/>
    <p:sldId id="385" r:id="rId66"/>
    <p:sldId id="386" r:id="rId67"/>
    <p:sldId id="387" r:id="rId68"/>
    <p:sldId id="367" r:id="rId69"/>
    <p:sldId id="298" r:id="rId70"/>
    <p:sldId id="305" r:id="rId71"/>
    <p:sldId id="272" r:id="rId72"/>
  </p:sldIdLst>
  <p:sldSz cx="9144000" cy="5143500" type="screen16x9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A79"/>
    <a:srgbClr val="FFECAF"/>
    <a:srgbClr val="FFE697"/>
    <a:srgbClr val="FFF7DD"/>
    <a:srgbClr val="FAD0B4"/>
    <a:srgbClr val="FCD9C9"/>
    <a:srgbClr val="C09200"/>
    <a:srgbClr val="BF9000"/>
    <a:srgbClr val="967200"/>
    <a:srgbClr val="FBD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7313" autoAdjust="0"/>
  </p:normalViewPr>
  <p:slideViewPr>
    <p:cSldViewPr>
      <p:cViewPr>
        <p:scale>
          <a:sx n="150" d="100"/>
          <a:sy n="150" d="100"/>
        </p:scale>
        <p:origin x="-50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86" y="-102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1800" spc="-150">
                <a:solidFill>
                  <a:srgbClr val="C09200"/>
                </a:solidFill>
              </a:defRPr>
            </a:pPr>
            <a:r>
              <a:rPr lang="ko-KR" altLang="en-US" sz="1800" spc="-150" dirty="0" smtClean="0">
                <a:solidFill>
                  <a:srgbClr val="C09200"/>
                </a:solidFill>
              </a:rPr>
              <a:t>연도별 신고접수 및 사례판단 건수</a:t>
            </a:r>
            <a:endParaRPr lang="ko-KR" sz="1800" spc="-150" dirty="0">
              <a:solidFill>
                <a:srgbClr val="C09200"/>
              </a:solidFill>
            </a:endParaRPr>
          </a:p>
        </c:rich>
      </c:tx>
      <c:layout>
        <c:manualLayout>
          <c:xMode val="edge"/>
          <c:yMode val="edge"/>
          <c:x val="0.31292901979145177"/>
          <c:y val="3.57973257213884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3930872760172"/>
          <c:y val="0.1471090068608483"/>
          <c:w val="0.82236766536298223"/>
          <c:h val="0.54156415257653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신고접수</c:v>
                </c:pt>
              </c:strCache>
            </c:strRef>
          </c:tx>
          <c:marker>
            <c:symbol val="none"/>
          </c:marker>
          <c:dLbls>
            <c:dLbl>
              <c:idx val="9"/>
              <c:layout>
                <c:manualLayout>
                  <c:x val="-6.5447294933331221E-2"/>
                  <c:y val="-5.907306512683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5740220332661451E-2"/>
                  <c:y val="-4.0019446270568623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1600" b="0" spc="-150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altLang="en-US" sz="1600" b="0" dirty="0" smtClean="0">
                        <a:solidFill>
                          <a:schemeClr val="tx1"/>
                        </a:solidFill>
                        <a:latin typeface="+mj-lt"/>
                      </a:rPr>
                      <a:t>17,791</a:t>
                    </a:r>
                  </a:p>
                </c:rich>
              </c:tx>
              <c:spPr>
                <a:ln w="28575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136899471487411E-2"/>
                  <c:y val="-6.884817803123166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60000"/>
                      </a:lnSpc>
                      <a:defRPr sz="1600" b="1" spc="-150">
                        <a:solidFill>
                          <a:srgbClr val="CC9B00"/>
                        </a:solidFill>
                      </a:defRPr>
                    </a:pP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19,214</a:t>
                    </a:r>
                  </a:p>
                  <a:p>
                    <a:pPr>
                      <a:lnSpc>
                        <a:spcPct val="60000"/>
                      </a:lnSpc>
                      <a:defRPr sz="1600" b="1" spc="-150">
                        <a:solidFill>
                          <a:srgbClr val="CC9B00"/>
                        </a:solidFill>
                      </a:defRPr>
                    </a:pP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(</a:t>
                    </a:r>
                    <a:r>
                      <a:rPr lang="ko-KR" altLang="en-US" b="1" dirty="0" smtClean="0">
                        <a:solidFill>
                          <a:srgbClr val="CC9B00"/>
                        </a:solidFill>
                      </a:rPr>
                      <a:t>신고접수</a:t>
                    </a: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) </a:t>
                    </a:r>
                    <a:endParaRPr lang="en-US" altLang="en-US" b="1" dirty="0">
                      <a:solidFill>
                        <a:srgbClr val="CC9B00"/>
                      </a:solidFill>
                    </a:endParaRPr>
                  </a:p>
                </c:rich>
              </c:tx>
              <c:spPr>
                <a:ln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 spc="-15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#,##0_ </c:formatCode>
                <c:ptCount val="12"/>
                <c:pt idx="0">
                  <c:v>6998</c:v>
                </c:pt>
                <c:pt idx="1">
                  <c:v>8000</c:v>
                </c:pt>
                <c:pt idx="2">
                  <c:v>8903</c:v>
                </c:pt>
                <c:pt idx="3">
                  <c:v>9478</c:v>
                </c:pt>
                <c:pt idx="4">
                  <c:v>9570</c:v>
                </c:pt>
                <c:pt idx="5">
                  <c:v>9309</c:v>
                </c:pt>
                <c:pt idx="6">
                  <c:v>9199</c:v>
                </c:pt>
                <c:pt idx="7">
                  <c:v>10146</c:v>
                </c:pt>
                <c:pt idx="8">
                  <c:v>10943</c:v>
                </c:pt>
                <c:pt idx="9">
                  <c:v>13076</c:v>
                </c:pt>
                <c:pt idx="10">
                  <c:v>17791</c:v>
                </c:pt>
                <c:pt idx="11">
                  <c:v>19214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아동학대사례</c:v>
                </c:pt>
              </c:strCache>
            </c:strRef>
          </c:tx>
          <c:marker>
            <c:symbol val="none"/>
          </c:marker>
          <c:dLbls>
            <c:dLbl>
              <c:idx val="10"/>
              <c:layout>
                <c:manualLayout>
                  <c:x val="-6.7232733069341619E-2"/>
                  <c:y val="-3.5089431503687034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1600" b="0" spc="-150">
                        <a:solidFill>
                          <a:schemeClr val="tx1"/>
                        </a:solidFill>
                      </a:defRPr>
                    </a:pPr>
                    <a:r>
                      <a:rPr lang="en-US" altLang="en-US" sz="1600" b="0" dirty="0" smtClean="0">
                        <a:solidFill>
                          <a:schemeClr val="tx1"/>
                        </a:solidFill>
                      </a:rPr>
                      <a:t>10,027</a:t>
                    </a:r>
                  </a:p>
                </c:rich>
              </c:tx>
              <c:spPr>
                <a:ln w="28575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688544526798609E-2"/>
                  <c:y val="-5.562747274997644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60000"/>
                      </a:lnSpc>
                      <a:defRPr sz="1600" b="1" spc="-150">
                        <a:solidFill>
                          <a:srgbClr val="CC9B00"/>
                        </a:solidFill>
                      </a:defRPr>
                    </a:pP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11,715</a:t>
                    </a:r>
                  </a:p>
                  <a:p>
                    <a:pPr>
                      <a:lnSpc>
                        <a:spcPct val="60000"/>
                      </a:lnSpc>
                      <a:defRPr sz="1600" b="1" spc="-150">
                        <a:solidFill>
                          <a:srgbClr val="CC9B00"/>
                        </a:solidFill>
                      </a:defRPr>
                    </a:pP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(</a:t>
                    </a:r>
                    <a:r>
                      <a:rPr lang="ko-KR" altLang="en-US" b="1" dirty="0" smtClean="0">
                        <a:solidFill>
                          <a:srgbClr val="CC9B00"/>
                        </a:solidFill>
                      </a:rPr>
                      <a:t>아동학대사례</a:t>
                    </a:r>
                    <a:r>
                      <a:rPr lang="en-US" altLang="ko-KR" b="1" dirty="0" smtClean="0">
                        <a:solidFill>
                          <a:srgbClr val="CC9B00"/>
                        </a:solidFill>
                      </a:rPr>
                      <a:t>)</a:t>
                    </a:r>
                    <a:r>
                      <a:rPr lang="en-US" altLang="en-US" b="1" dirty="0" smtClean="0">
                        <a:solidFill>
                          <a:srgbClr val="CC9B00"/>
                        </a:solidFill>
                      </a:rPr>
                      <a:t> </a:t>
                    </a:r>
                    <a:endParaRPr lang="en-US" altLang="en-US" b="1" dirty="0">
                      <a:solidFill>
                        <a:srgbClr val="CC9B00"/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spc="-15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#,##0_ </c:formatCode>
                <c:ptCount val="12"/>
                <c:pt idx="0">
                  <c:v>3891</c:v>
                </c:pt>
                <c:pt idx="1">
                  <c:v>4633</c:v>
                </c:pt>
                <c:pt idx="2">
                  <c:v>5202</c:v>
                </c:pt>
                <c:pt idx="3">
                  <c:v>5581</c:v>
                </c:pt>
                <c:pt idx="4">
                  <c:v>5578</c:v>
                </c:pt>
                <c:pt idx="5">
                  <c:v>5685</c:v>
                </c:pt>
                <c:pt idx="6">
                  <c:v>5657</c:v>
                </c:pt>
                <c:pt idx="7">
                  <c:v>6058</c:v>
                </c:pt>
                <c:pt idx="8">
                  <c:v>6403</c:v>
                </c:pt>
                <c:pt idx="9">
                  <c:v>6796</c:v>
                </c:pt>
                <c:pt idx="10">
                  <c:v>10027</c:v>
                </c:pt>
                <c:pt idx="11">
                  <c:v>11715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020480"/>
        <c:axId val="35652736"/>
      </c:lineChart>
      <c:catAx>
        <c:axId val="1120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spc="-150"/>
            </a:pPr>
            <a:endParaRPr lang="ko-KR"/>
          </a:p>
        </c:txPr>
        <c:crossAx val="35652736"/>
        <c:crosses val="autoZero"/>
        <c:auto val="1"/>
        <c:lblAlgn val="ctr"/>
        <c:lblOffset val="100"/>
        <c:noMultiLvlLbl val="0"/>
      </c:catAx>
      <c:valAx>
        <c:axId val="35652736"/>
        <c:scaling>
          <c:orientation val="minMax"/>
          <c:max val="20000"/>
          <c:min val="3500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1600" spc="-150"/>
            </a:pPr>
            <a:endParaRPr lang="ko-KR"/>
          </a:p>
        </c:txPr>
        <c:crossAx val="112020480"/>
        <c:crosses val="autoZero"/>
        <c:crossBetween val="between"/>
        <c:majorUnit val="2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6705849647658197"/>
          <c:y val="0.83359176677383962"/>
          <c:w val="0.49174150141509698"/>
          <c:h val="7.0276249535598814E-2"/>
        </c:manualLayout>
      </c:layout>
      <c:overlay val="0"/>
      <c:txPr>
        <a:bodyPr/>
        <a:lstStyle/>
        <a:p>
          <a:pPr>
            <a:defRPr sz="1600" spc="-15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C09200"/>
              </a:solidFill>
            </c:spPr>
          </c:dPt>
          <c:dPt>
            <c:idx val="1"/>
            <c:bubble3D val="0"/>
            <c:spPr>
              <a:solidFill>
                <a:srgbClr val="FEC200"/>
              </a:solidFill>
            </c:spPr>
          </c:dPt>
          <c:dPt>
            <c:idx val="2"/>
            <c:bubble3D val="0"/>
            <c:spPr>
              <a:solidFill>
                <a:srgbClr val="FFD85D"/>
              </a:solidFill>
            </c:spPr>
          </c:dPt>
          <c:dPt>
            <c:idx val="3"/>
            <c:bubble3D val="0"/>
            <c:spPr>
              <a:solidFill>
                <a:srgbClr val="FFECAF"/>
              </a:solidFill>
            </c:spPr>
          </c:dPt>
          <c:dPt>
            <c:idx val="4"/>
            <c:bubble3D val="0"/>
            <c:spPr>
              <a:solidFill>
                <a:srgbClr val="FFF7DD"/>
              </a:solidFill>
            </c:spPr>
          </c:dPt>
          <c:cat>
            <c:strRef>
              <c:f>Sheet1!$A$2:$A$6</c:f>
              <c:strCache>
                <c:ptCount val="5"/>
                <c:pt idx="0">
                  <c:v>중복학대</c:v>
                </c:pt>
                <c:pt idx="1">
                  <c:v>정서학대</c:v>
                </c:pt>
                <c:pt idx="2">
                  <c:v>신체학대</c:v>
                </c:pt>
                <c:pt idx="3">
                  <c:v>성학대</c:v>
                </c:pt>
                <c:pt idx="4">
                  <c:v>방임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15.8</c:v>
                </c:pt>
                <c:pt idx="2">
                  <c:v>14.5</c:v>
                </c:pt>
                <c:pt idx="3">
                  <c:v>3.1</c:v>
                </c:pt>
                <c:pt idx="4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C09200"/>
              </a:solidFill>
            </c:spPr>
          </c:dPt>
          <c:dPt>
            <c:idx val="1"/>
            <c:bubble3D val="0"/>
            <c:spPr>
              <a:solidFill>
                <a:srgbClr val="FEC200"/>
              </a:solidFill>
            </c:spPr>
          </c:dPt>
          <c:dPt>
            <c:idx val="2"/>
            <c:bubble3D val="0"/>
            <c:spPr>
              <a:solidFill>
                <a:srgbClr val="FFD85D"/>
              </a:solidFill>
            </c:spPr>
          </c:dPt>
          <c:dPt>
            <c:idx val="3"/>
            <c:bubble3D val="0"/>
            <c:spPr>
              <a:solidFill>
                <a:srgbClr val="FFECAF"/>
              </a:solidFill>
            </c:spPr>
          </c:dPt>
          <c:dPt>
            <c:idx val="4"/>
            <c:bubble3D val="0"/>
            <c:spPr>
              <a:solidFill>
                <a:srgbClr val="FFF7DD"/>
              </a:solidFill>
            </c:spPr>
          </c:dPt>
          <c:cat>
            <c:strRef>
              <c:f>Sheet1!$A$2:$A$6</c:f>
              <c:strCache>
                <c:ptCount val="5"/>
                <c:pt idx="0">
                  <c:v>부모</c:v>
                </c:pt>
                <c:pt idx="1">
                  <c:v>친인척</c:v>
                </c:pt>
                <c:pt idx="2">
                  <c:v>대리양육자</c:v>
                </c:pt>
                <c:pt idx="3">
                  <c:v>타인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81.8</c:v>
                </c:pt>
                <c:pt idx="1">
                  <c:v>5.6</c:v>
                </c:pt>
                <c:pt idx="2">
                  <c:v>9.9</c:v>
                </c:pt>
                <c:pt idx="3">
                  <c:v>1.2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16"/>
          <c:dPt>
            <c:idx val="0"/>
            <c:bubble3D val="0"/>
            <c:explosion val="4"/>
            <c:spPr>
              <a:solidFill>
                <a:srgbClr val="FFF2C9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cat>
            <c:strRef>
              <c:f>Sheet1!$A$2:$A$3</c:f>
              <c:strCache>
                <c:ptCount val="2"/>
                <c:pt idx="0">
                  <c:v>부모 문제 없음</c:v>
                </c:pt>
                <c:pt idx="1">
                  <c:v>이혼, 불화 등 부모문제로 고통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FFEBAB"/>
              </a:solidFill>
            </c:spPr>
          </c:dPt>
          <c:cat>
            <c:strRef>
              <c:f>Sheet1!$A$2:$A$3</c:f>
              <c:strCache>
                <c:ptCount val="1"/>
                <c:pt idx="0">
                  <c:v>1분기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FFEBAB"/>
              </a:solidFill>
            </c:spPr>
          </c:dPt>
          <c:cat>
            <c:strRef>
              <c:f>Sheet1!$A$2:$A$3</c:f>
              <c:strCache>
                <c:ptCount val="1"/>
                <c:pt idx="0">
                  <c:v>1분기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FFEBAB"/>
              </a:solidFill>
            </c:spPr>
          </c:dPt>
          <c:cat>
            <c:strRef>
              <c:f>Sheet1!$A$2:$A$3</c:f>
              <c:strCache>
                <c:ptCount val="1"/>
                <c:pt idx="0">
                  <c:v>1분기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FFEBAB"/>
              </a:solidFill>
            </c:spPr>
          </c:dPt>
          <c:cat>
            <c:strRef>
              <c:f>Sheet1!$A$2:$A$3</c:f>
              <c:strCache>
                <c:ptCount val="1"/>
                <c:pt idx="0">
                  <c:v>1분기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72E-2"/>
          <c:y val="0.32066548161315411"/>
          <c:w val="0.44420330084886051"/>
          <c:h val="0.507468614598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신고의무자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5054430974710352E-2"/>
                </c:manualLayout>
              </c:layout>
              <c:tx>
                <c:rich>
                  <a:bodyPr/>
                  <a:lstStyle/>
                  <a:p>
                    <a:pPr>
                      <a:defRPr sz="1600" spc="-150"/>
                    </a:pPr>
                    <a:r>
                      <a:rPr lang="en-US" altLang="en-US" sz="1600" dirty="0" smtClean="0"/>
                      <a:t>1,607</a:t>
                    </a:r>
                    <a:r>
                      <a:rPr lang="ko-KR" altLang="en-US" sz="1600" dirty="0" smtClean="0"/>
                      <a:t>건</a:t>
                    </a:r>
                    <a:r>
                      <a:rPr lang="en-US" altLang="en-US" sz="1600" dirty="0" smtClean="0"/>
                      <a:t> </a:t>
                    </a:r>
                    <a:endParaRPr lang="en-US" alt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753940816248414E-3"/>
                  <c:y val="2.2425286079324556E-2"/>
                </c:manualLayout>
              </c:layout>
              <c:tx>
                <c:rich>
                  <a:bodyPr/>
                  <a:lstStyle/>
                  <a:p>
                    <a:pPr>
                      <a:defRPr sz="1600" spc="-150"/>
                    </a:pPr>
                    <a:r>
                      <a:rPr lang="en-US" altLang="en-US" sz="1600" dirty="0" smtClean="0"/>
                      <a:t>4,900</a:t>
                    </a:r>
                    <a:r>
                      <a:rPr lang="ko-KR" altLang="en-US" sz="1600" dirty="0" smtClean="0"/>
                      <a:t>건</a:t>
                    </a:r>
                    <a:r>
                      <a:rPr lang="en-US" altLang="en-US" sz="1600" dirty="0" smtClean="0"/>
                      <a:t> </a:t>
                    </a:r>
                    <a:endParaRPr lang="en-US" alt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pc="-1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#,##0_ </c:formatCode>
                <c:ptCount val="2"/>
                <c:pt idx="0">
                  <c:v>1607</c:v>
                </c:pt>
                <c:pt idx="1">
                  <c:v>4900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190080"/>
        <c:axId val="154768448"/>
      </c:barChart>
      <c:catAx>
        <c:axId val="1581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pc="-150"/>
            </a:pPr>
            <a:endParaRPr lang="ko-KR"/>
          </a:p>
        </c:txPr>
        <c:crossAx val="154768448"/>
        <c:crosses val="autoZero"/>
        <c:auto val="1"/>
        <c:lblAlgn val="ctr"/>
        <c:lblOffset val="100"/>
        <c:noMultiLvlLbl val="0"/>
      </c:catAx>
      <c:valAx>
        <c:axId val="154768448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one"/>
        <c:crossAx val="15819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0.28947</cdr:x>
      <cdr:y>0.17021</cdr:y>
    </cdr:from>
    <cdr:to>
      <cdr:x>0.5</cdr:x>
      <cdr:y>0.36119</cdr:y>
    </cdr:to>
    <cdr:sp macro="" textlink="">
      <cdr:nvSpPr>
        <cdr:cNvPr id="2" name="TextBox 43"/>
        <cdr:cNvSpPr txBox="1"/>
      </cdr:nvSpPr>
      <cdr:spPr>
        <a:xfrm xmlns:a="http://schemas.openxmlformats.org/drawingml/2006/main">
          <a:off x="1584176" y="576064"/>
          <a:ext cx="1152128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pPr algn="ctr"/>
          <a:r>
            <a:rPr lang="ko-KR" altLang="en-US" spc="-150" dirty="0" smtClean="0">
              <a:latin typeface="맑은 고딕" pitchFamily="50" charset="-127"/>
              <a:ea typeface="맑은 고딕" pitchFamily="50" charset="-127"/>
            </a:rPr>
            <a:t>방임</a:t>
          </a:r>
          <a:endParaRPr lang="en-US" altLang="ko-KR" spc="-150" dirty="0" smtClean="0">
            <a:latin typeface="맑은 고딕" pitchFamily="50" charset="-127"/>
            <a:ea typeface="맑은 고딕" pitchFamily="50" charset="-127"/>
          </a:endParaRPr>
        </a:p>
        <a:p xmlns:a="http://schemas.openxmlformats.org/drawingml/2006/main">
          <a:pPr algn="ctr"/>
          <a:r>
            <a:rPr lang="en-US" altLang="ko-KR" spc="-150" dirty="0" smtClean="0">
              <a:latin typeface="맑은 고딕" pitchFamily="50" charset="-127"/>
              <a:ea typeface="맑은 고딕" pitchFamily="50" charset="-127"/>
            </a:rPr>
            <a:t>17.2%</a:t>
          </a:r>
          <a:endParaRPr lang="ko-KR" altLang="en-US" spc="-150" dirty="0">
            <a:latin typeface="맑은 고딕" pitchFamily="50" charset="-127"/>
            <a:ea typeface="맑은 고딕" pitchFamily="50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5677" tIns="47838" rIns="95677" bIns="4783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5677" tIns="47838" rIns="95677" bIns="47838" rtlCol="0"/>
          <a:lstStyle>
            <a:lvl1pPr algn="r">
              <a:defRPr sz="1200"/>
            </a:lvl1pPr>
          </a:lstStyle>
          <a:p>
            <a:fld id="{4B4AC30B-81D5-454A-8C94-1AE93FC66561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5677" tIns="47838" rIns="95677" bIns="4783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5677" tIns="47838" rIns="95677" bIns="47838" rtlCol="0" anchor="b"/>
          <a:lstStyle>
            <a:lvl1pPr algn="r">
              <a:defRPr sz="1200"/>
            </a:lvl1pPr>
          </a:lstStyle>
          <a:p>
            <a:fld id="{F6184371-7134-4CEE-B87C-57B0DA2A1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3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5677" tIns="47838" rIns="95677" bIns="4783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5677" tIns="47838" rIns="95677" bIns="47838" rtlCol="0"/>
          <a:lstStyle>
            <a:lvl1pPr algn="r">
              <a:defRPr sz="1200"/>
            </a:lvl1pPr>
          </a:lstStyle>
          <a:p>
            <a:fld id="{1455C2F0-5D17-4012-AF3B-935A6E74A551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7" tIns="47838" rIns="95677" bIns="478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33420"/>
            <a:ext cx="7951470" cy="3063240"/>
          </a:xfrm>
          <a:prstGeom prst="rect">
            <a:avLst/>
          </a:prstGeom>
        </p:spPr>
        <p:txBody>
          <a:bodyPr vert="horz" lIns="95677" tIns="47838" rIns="95677" bIns="478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5677" tIns="47838" rIns="95677" bIns="4783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5677" tIns="47838" rIns="95677" bIns="47838" rtlCol="0" anchor="b"/>
          <a:lstStyle>
            <a:lvl1pPr algn="r">
              <a:defRPr sz="1200"/>
            </a:lvl1pPr>
          </a:lstStyle>
          <a:p>
            <a:fld id="{9F9732C1-587C-4045-B2F9-ACAE1DD52F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1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32C1-587C-4045-B2F9-ACAE1DD52FF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2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32C1-587C-4045-B2F9-ACAE1DD52FF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32C1-587C-4045-B2F9-ACAE1DD52FF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40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슬라이드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4466" y="3270143"/>
            <a:ext cx="1627416" cy="43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2267744" y="1275606"/>
            <a:ext cx="4392488" cy="171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800" b="1" spc="0" dirty="0" smtClean="0"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아동학대 신고의무자가</a:t>
            </a:r>
            <a:endParaRPr lang="en-US" altLang="ko-KR" sz="2800" b="1" spc="0" dirty="0" smtClean="0"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spc="0" dirty="0" smtClean="0"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꼭 알아야 하는</a:t>
            </a:r>
            <a:endParaRPr lang="en-US" altLang="ko-KR" sz="2800" b="1" spc="0" dirty="0" smtClean="0"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spc="0" dirty="0" smtClean="0"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아동학대 예방 요령</a:t>
            </a:r>
            <a:endParaRPr lang="en-US" altLang="ko-KR" sz="2800" b="1" spc="0" dirty="0" smtClean="0"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6" name="직선 연결선 25"/>
          <p:cNvCxnSpPr/>
          <p:nvPr userDrawn="1"/>
        </p:nvCxnSpPr>
        <p:spPr>
          <a:xfrm>
            <a:off x="1691680" y="1203598"/>
            <a:ext cx="554461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1691680" y="3059220"/>
            <a:ext cx="55446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2461413" y="3140500"/>
            <a:ext cx="1894563" cy="63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87624" y="555526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목차</a:t>
            </a:r>
            <a:endParaRPr lang="ko-KR" altLang="en-US" sz="36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55776" y="1059582"/>
            <a:ext cx="597666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3568" y="4299942"/>
            <a:ext cx="784887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31743" r="63718" b="27521"/>
          <a:stretch/>
        </p:blipFill>
        <p:spPr bwMode="auto">
          <a:xfrm>
            <a:off x="107504" y="130795"/>
            <a:ext cx="1603960" cy="14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606914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76256" y="4540693"/>
            <a:ext cx="1102475" cy="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757248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76256" y="4685382"/>
            <a:ext cx="1102475" cy="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7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소제목슬라이드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757248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76256" y="4685382"/>
            <a:ext cx="1102475" cy="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7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>
          <a:xfrm>
            <a:off x="251520" y="339502"/>
            <a:ext cx="72008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843558"/>
            <a:ext cx="72008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31743" r="63718" b="27521"/>
          <a:stretch/>
        </p:blipFill>
        <p:spPr bwMode="auto">
          <a:xfrm>
            <a:off x="7828072" y="-868"/>
            <a:ext cx="1315928" cy="12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606914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76256" y="4539332"/>
            <a:ext cx="1102475" cy="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7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슬라이드_제목제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606914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31743" r="63718" b="27521"/>
          <a:stretch/>
        </p:blipFill>
        <p:spPr bwMode="auto">
          <a:xfrm>
            <a:off x="7828072" y="-868"/>
            <a:ext cx="1315928" cy="12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76256" y="4539332"/>
            <a:ext cx="1102475" cy="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마무리슬라이드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323528" y="555526"/>
            <a:ext cx="84969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23528" y="411510"/>
            <a:ext cx="84969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2"/>
          <p:cNvGrpSpPr/>
          <p:nvPr userDrawn="1"/>
        </p:nvGrpSpPr>
        <p:grpSpPr>
          <a:xfrm flipV="1">
            <a:off x="323528" y="4587974"/>
            <a:ext cx="8496944" cy="144016"/>
            <a:chOff x="323528" y="4587974"/>
            <a:chExt cx="8496944" cy="144016"/>
          </a:xfrm>
        </p:grpSpPr>
        <p:cxnSp>
          <p:nvCxnSpPr>
            <p:cNvPr id="14" name="직선 연결선 13"/>
            <p:cNvCxnSpPr/>
            <p:nvPr userDrawn="1"/>
          </p:nvCxnSpPr>
          <p:spPr>
            <a:xfrm>
              <a:off x="323528" y="4731990"/>
              <a:ext cx="849694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323528" y="4587974"/>
              <a:ext cx="849694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 userDrawn="1"/>
        </p:nvSpPr>
        <p:spPr>
          <a:xfrm>
            <a:off x="1907704" y="206769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000" b="1" spc="0" dirty="0" smtClean="0"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en-US" altLang="ko-KR" sz="4000" b="1" spc="0" dirty="0" smtClean="0"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24128" y="38800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ko-KR" altLang="en-US" sz="2000" b="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제작일</a:t>
            </a:r>
            <a:r>
              <a:rPr lang="en-US" altLang="ko-KR" sz="2000" b="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_2016. 08. 05</a:t>
            </a:r>
          </a:p>
          <a:p>
            <a:pPr algn="l">
              <a:lnSpc>
                <a:spcPct val="100000"/>
              </a:lnSpc>
            </a:pPr>
            <a:r>
              <a:rPr lang="en-US" altLang="ko-KR" sz="2000" b="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2000" b="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제작</a:t>
            </a:r>
            <a:r>
              <a:rPr lang="en-US" altLang="ko-KR" sz="2000" b="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</a:p>
        </p:txBody>
      </p:sp>
      <p:pic>
        <p:nvPicPr>
          <p:cNvPr id="17" name="Picture 2" descr="\\LS-CHL456\share\중앙아동보호전문기관 new CI\중앙ci(영문혼합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332" y="4232752"/>
            <a:ext cx="1043607" cy="2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791" r="33433" b="39370"/>
          <a:stretch/>
        </p:blipFill>
        <p:spPr bwMode="auto">
          <a:xfrm>
            <a:off x="6835772" y="4221390"/>
            <a:ext cx="906738" cy="3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72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71" r:id="rId3"/>
    <p:sldLayoutId id="2147483673" r:id="rId4"/>
    <p:sldLayoutId id="2147483665" r:id="rId5"/>
    <p:sldLayoutId id="2147483670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6.xml"/><Relationship Id="rId7" Type="http://schemas.openxmlformats.org/officeDocument/2006/relationships/image" Target="../media/image3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59632" y="1931767"/>
            <a:ext cx="655272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아동은 한 인간으로서 고유한 존재이며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스스로가 권리의 주체자임을 인식하고 적극적인 참여를 통해 자신의 권리를 향유하고 자신의 권리를 온전하게 보장받을 수 있어야 함을 담고 있는 국제적인 약속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sz="20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203848" y="1355703"/>
            <a:ext cx="2506103" cy="4535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3189671" y="1347614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UN</a:t>
            </a:r>
            <a:r>
              <a:rPr lang="ko-KR" altLang="en-US" sz="2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아동권리협약</a:t>
            </a:r>
            <a:endParaRPr lang="ko-KR" altLang="en-US" sz="24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아동인권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UN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아동권리협약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1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아동인권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UN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아동권리협약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435846"/>
            <a:ext cx="7056784" cy="13726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국제연합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(UN)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아동의 권리에 대한 협약을 만장일치로 채택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하면서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  아동은 권리의 주체인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인간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’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으로서 인식되기 시작함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현재 전세계 대부분의 나라에서 비준하였고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우리나라를 포함한 가입국에서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아동권리협약은 국내법과 동일하게 효력을 발휘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하고 있음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915566"/>
            <a:ext cx="32403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1989. 11. 20</a:t>
            </a:r>
          </a:p>
          <a:p>
            <a:pPr algn="ctr"/>
            <a:r>
              <a:rPr lang="en-US" altLang="ko-KR" sz="16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UN</a:t>
            </a:r>
            <a:r>
              <a:rPr lang="ko-KR" altLang="en-US" sz="16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총회 만장일치 채택</a:t>
            </a:r>
            <a:endParaRPr lang="en-US" altLang="ko-KR" sz="16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</p:txBody>
      </p:sp>
      <p:pic>
        <p:nvPicPr>
          <p:cNvPr id="37899" name="Picture 11" descr="http://upload.wikimedia.org/wikipedia/commons/thumb/0/09/Flag_of_South_Korea.svg/2000px-Flag_of_South_Kore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35646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3934561" y="2211710"/>
            <a:ext cx="576064" cy="504056"/>
          </a:xfrm>
          <a:prstGeom prst="rightArrow">
            <a:avLst>
              <a:gd name="adj1" fmla="val 57032"/>
              <a:gd name="adj2" fmla="val 50000"/>
            </a:avLst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44008" y="915566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1991. 11</a:t>
            </a:r>
          </a:p>
          <a:p>
            <a:pPr algn="ctr"/>
            <a:r>
              <a:rPr lang="ko-KR" altLang="en-US" sz="16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대한민국 협약 가입</a:t>
            </a:r>
            <a:endParaRPr lang="en-US" altLang="ko-KR" sz="16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</p:txBody>
      </p:sp>
      <p:pic>
        <p:nvPicPr>
          <p:cNvPr id="1026" name="Picture 2" descr="http://vignette1.wikia.nocookie.net/halo/images/8/84/United_nations_flag.png/revision/latest?cb=201404290036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16465" r="23113" b="16298"/>
          <a:stretch/>
        </p:blipFill>
        <p:spPr bwMode="auto">
          <a:xfrm>
            <a:off x="1589964" y="1635646"/>
            <a:ext cx="1937920" cy="157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아동인권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아동의 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가지 권리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653600" y="1467486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9584" y="1107446"/>
            <a:ext cx="792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1.</a:t>
            </a:r>
            <a:endParaRPr lang="ko-KR" altLang="en-US" sz="32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669824" y="1395478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25808" y="1035438"/>
            <a:ext cx="792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2.</a:t>
            </a:r>
            <a:endParaRPr lang="ko-KR" altLang="en-US" sz="32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614040" y="1395478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70024" y="1035438"/>
            <a:ext cx="792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</a:t>
            </a:r>
            <a:endParaRPr lang="ko-KR" altLang="en-US" sz="32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630264" y="1395478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486248" y="1035438"/>
            <a:ext cx="792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4.</a:t>
            </a:r>
            <a:endParaRPr lang="ko-KR" altLang="en-US" sz="32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715040"/>
            <a:ext cx="1440160" cy="119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3560" y="3227208"/>
            <a:ext cx="2376264" cy="1132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0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생존권</a:t>
            </a:r>
            <a:endParaRPr lang="en-US" altLang="ko-KR" sz="20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기본적인 삶을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누리는데 필요한 권리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7856" y="1755518"/>
            <a:ext cx="12435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351824" y="3227208"/>
            <a:ext cx="2376264" cy="1132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000" b="1" spc="-150" dirty="0" err="1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발달권</a:t>
            </a:r>
            <a:endParaRPr lang="en-US" altLang="ko-KR" sz="20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잠재능력을 최대한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발휘하는데 필요한 권리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2072" y="1683510"/>
            <a:ext cx="1296144" cy="11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326008" y="3227208"/>
            <a:ext cx="2376264" cy="1132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000" b="1" spc="-150" dirty="0" err="1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보호권</a:t>
            </a:r>
            <a:endParaRPr lang="en-US" altLang="ko-KR" sz="20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유해한 것으로부터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보호받을 권리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2272" y="1539494"/>
            <a:ext cx="154302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384272" y="3185168"/>
            <a:ext cx="237626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0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참여권</a:t>
            </a:r>
            <a:endParaRPr lang="en-US" altLang="ko-KR" sz="2000" b="1" spc="-150" dirty="0" smtClean="0">
              <a:solidFill>
                <a:srgbClr val="C09200"/>
              </a:solidFill>
              <a:latin typeface="+mj-lt"/>
              <a:ea typeface="맑은 고딕" pitchFamily="50" charset="-127"/>
            </a:endParaRPr>
          </a:p>
          <a:p>
            <a:pPr algn="ctr"/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자신의 나라와 지역사회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활동에 적극적으로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참여할 수 있는 권리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1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정의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아동학대와 아동학대범죄의 정의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635646"/>
            <a:ext cx="7992888" cy="115212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27583" y="1491630"/>
            <a:ext cx="2807351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4648" y="1491630"/>
            <a:ext cx="31192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19131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 smtClean="0">
                <a:latin typeface="+mj-lt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j-lt"/>
                <a:ea typeface="맑은 고딕" pitchFamily="50" charset="-127"/>
                <a:cs typeface="함초롬돋움"/>
              </a:rPr>
              <a:t>보호자를 포함한 </a:t>
            </a:r>
            <a:r>
              <a:rPr lang="ko-KR" altLang="en-US" sz="1600" b="1" spc="-150" dirty="0" smtClean="0">
                <a:latin typeface="+mj-lt"/>
                <a:ea typeface="맑은 고딕" pitchFamily="50" charset="-127"/>
                <a:cs typeface="함초롬돋움"/>
              </a:rPr>
              <a:t>성인이</a:t>
            </a:r>
            <a:r>
              <a:rPr lang="ko-KR" altLang="en-US" sz="1600" spc="-150" dirty="0" smtClean="0">
                <a:latin typeface="+mj-lt"/>
                <a:ea typeface="맑은 고딕" pitchFamily="50" charset="-127"/>
                <a:cs typeface="함초롬돋움"/>
              </a:rPr>
              <a:t> 아동의 건강 또는 복지를 해치거나 정상적 발달을 저해할 수 있는</a:t>
            </a:r>
            <a:endParaRPr lang="en-US" altLang="ko-KR" sz="1600" spc="-150" dirty="0" smtClean="0">
              <a:latin typeface="+mj-lt"/>
              <a:ea typeface="맑은 고딕" pitchFamily="50" charset="-127"/>
              <a:cs typeface="함초롬돋움"/>
            </a:endParaRPr>
          </a:p>
          <a:p>
            <a:r>
              <a:rPr lang="en-US" altLang="ko-KR" sz="1600" b="1" spc="-150" dirty="0" smtClean="0">
                <a:latin typeface="+mj-lt"/>
                <a:ea typeface="맑은 고딕" pitchFamily="50" charset="-127"/>
                <a:cs typeface="함초롬돋움"/>
              </a:rPr>
              <a:t>  </a:t>
            </a:r>
            <a:r>
              <a:rPr lang="ko-KR" altLang="en-US" sz="1600" b="1" spc="-150" dirty="0" smtClean="0">
                <a:latin typeface="+mj-lt"/>
                <a:ea typeface="맑은 고딕" pitchFamily="50" charset="-127"/>
                <a:cs typeface="함초롬돋움"/>
              </a:rPr>
              <a:t>신체적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정신적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성적 폭력이나 가혹 행위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를 하는 것과 아동의 보호자가 아동을 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유기하거나 방임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하는 것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>
              <a:latin typeface="+mj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3075806"/>
            <a:ext cx="7992888" cy="136815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27583" y="2931790"/>
            <a:ext cx="507560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4648" y="2931790"/>
            <a:ext cx="5639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아동학대범죄란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아동학대범죄의 처벌 등에 관한 특례법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76" y="335332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 smtClean="0">
                <a:latin typeface="+mj-lt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+mj-lt"/>
                <a:ea typeface="맑은 고딕" pitchFamily="50" charset="-127"/>
                <a:cs typeface="함초롬돋움"/>
              </a:rPr>
              <a:t>보호자에 의한 </a:t>
            </a:r>
            <a:r>
              <a:rPr lang="ko-KR" altLang="en-US" sz="1600" spc="-150" dirty="0" smtClean="0">
                <a:latin typeface="+mj-lt"/>
                <a:ea typeface="맑은 고딕" pitchFamily="50" charset="-127"/>
                <a:cs typeface="함초롬돋움"/>
              </a:rPr>
              <a:t>아동학대를 말함</a:t>
            </a:r>
            <a:r>
              <a:rPr lang="en-US" altLang="ko-KR" sz="1600" spc="-150" dirty="0" smtClean="0">
                <a:latin typeface="+mj-lt"/>
                <a:ea typeface="맑은 고딕" pitchFamily="50" charset="-127"/>
                <a:cs typeface="함초롬돋움"/>
              </a:rPr>
              <a:t>.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형법상 범죄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상해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폭행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유기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학대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체포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강간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강요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재물손괴 등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), 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복지법상 범죄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신체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정서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성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방임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),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다른 법률에 의해 가중처벌되는 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b="1" spc="-150" dirty="0" smtClean="0"/>
              <a:t>아동학대처벌법에 규정된 범죄</a:t>
            </a:r>
            <a:r>
              <a:rPr lang="en-US" altLang="ko-KR" sz="1600" spc="-150" dirty="0" smtClean="0"/>
              <a:t>(</a:t>
            </a:r>
            <a:r>
              <a:rPr lang="ko-KR" altLang="en-US" sz="1600" spc="-150" dirty="0" smtClean="0"/>
              <a:t>아동학대치사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중상해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상습범</a:t>
            </a:r>
            <a:r>
              <a:rPr lang="en-US" altLang="ko-KR" sz="1600" spc="-150" dirty="0" smtClean="0"/>
              <a:t>)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008594"/>
            <a:ext cx="5544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아동은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만 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18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세 미만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인 사람을 말함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.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아동복지법 제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3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조제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1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항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)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832228" y="1779662"/>
            <a:ext cx="1974184" cy="1766375"/>
            <a:chOff x="2483768" y="1203598"/>
            <a:chExt cx="3240360" cy="2808312"/>
          </a:xfrm>
        </p:grpSpPr>
        <p:sp>
          <p:nvSpPr>
            <p:cNvPr id="2" name="타원 1"/>
            <p:cNvSpPr/>
            <p:nvPr/>
          </p:nvSpPr>
          <p:spPr>
            <a:xfrm>
              <a:off x="2483768" y="1203598"/>
              <a:ext cx="3240360" cy="28083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3530082" y="2051892"/>
              <a:ext cx="1143656" cy="1123325"/>
            </a:xfrm>
            <a:prstGeom prst="ellipse">
              <a:avLst/>
            </a:prstGeom>
            <a:solidFill>
              <a:srgbClr val="C0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정의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아동학대에 대한 오해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131590"/>
            <a:ext cx="4104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아동학대행위 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= </a:t>
            </a:r>
            <a:r>
              <a:rPr lang="ko-KR" altLang="en-US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처벌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(</a:t>
            </a:r>
            <a:r>
              <a:rPr lang="ko-KR" altLang="en-US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범죄자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) ??</a:t>
            </a:r>
          </a:p>
        </p:txBody>
      </p:sp>
      <p:cxnSp>
        <p:nvCxnSpPr>
          <p:cNvPr id="12" name="직선 연결선 11"/>
          <p:cNvCxnSpPr/>
          <p:nvPr/>
        </p:nvCxnSpPr>
        <p:spPr>
          <a:xfrm flipH="1" flipV="1">
            <a:off x="5027971" y="2670129"/>
            <a:ext cx="1152128" cy="504056"/>
          </a:xfrm>
          <a:prstGeom prst="line">
            <a:avLst/>
          </a:prstGeom>
          <a:ln w="285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180099" y="3171706"/>
            <a:ext cx="1756585" cy="0"/>
          </a:xfrm>
          <a:prstGeom prst="line">
            <a:avLst/>
          </a:prstGeom>
          <a:ln w="285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2940" y="2558632"/>
            <a:ext cx="201544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아동학대범죄</a:t>
            </a:r>
            <a:endParaRPr lang="en-US" altLang="ko-KR" b="1" spc="-150" dirty="0" smtClean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처벌대상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범법자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517738" y="2389553"/>
            <a:ext cx="504056" cy="86409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827584" y="3253649"/>
            <a:ext cx="269015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868" y="2389846"/>
            <a:ext cx="324036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아동학대행위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아동학대범죄로 수사 진행하지만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범죄가 아닌 교화대상으로 처리</a:t>
            </a:r>
            <a:endParaRPr lang="ko-KR" altLang="en-US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3867894"/>
            <a:ext cx="49685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정도나 법률 위반 정도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에 따라 아동학대는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처벌 대상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이 될 수도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상담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교육 대상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이 될 수도 있음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2123728" y="3939902"/>
            <a:ext cx="648072" cy="432048"/>
          </a:xfrm>
          <a:prstGeom prst="rightArrow">
            <a:avLst>
              <a:gd name="adj1" fmla="val 6687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정의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344" y="2068667"/>
            <a:ext cx="7848872" cy="1132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b="1" spc="-150" dirty="0" smtClean="0"/>
              <a:t>보호자를 </a:t>
            </a:r>
            <a:r>
              <a:rPr lang="ko-KR" altLang="en-US" b="1" spc="-150" dirty="0"/>
              <a:t>포함한 성인</a:t>
            </a:r>
            <a:r>
              <a:rPr lang="ko-KR" altLang="en-US" spc="-150" dirty="0"/>
              <a:t>이 </a:t>
            </a:r>
            <a:r>
              <a:rPr lang="ko-KR" altLang="en-US" b="1" spc="-150" dirty="0"/>
              <a:t>아동의 건강 또는 복지를 해치거나 </a:t>
            </a:r>
            <a:r>
              <a:rPr lang="ko-KR" altLang="en-US" b="1" spc="-150" dirty="0" smtClean="0"/>
              <a:t>정상적 </a:t>
            </a:r>
            <a:r>
              <a:rPr lang="ko-KR" altLang="en-US" b="1" spc="-150" dirty="0"/>
              <a:t>발달을 저해</a:t>
            </a:r>
            <a:r>
              <a:rPr lang="ko-KR" altLang="en-US" spc="-150" dirty="0"/>
              <a:t>할 수 있는</a:t>
            </a:r>
            <a:r>
              <a:rPr lang="ko-KR" altLang="en-US" b="1" spc="-150" dirty="0"/>
              <a:t> </a:t>
            </a:r>
            <a:r>
              <a:rPr lang="ko-KR" altLang="en-US" spc="-150" dirty="0"/>
              <a:t>신체적</a:t>
            </a:r>
            <a:r>
              <a:rPr lang="en-US" altLang="ko-KR" spc="-150" dirty="0"/>
              <a:t>·</a:t>
            </a:r>
            <a:r>
              <a:rPr lang="ko-KR" altLang="en-US" spc="-150" dirty="0"/>
              <a:t>정신적</a:t>
            </a:r>
            <a:r>
              <a:rPr lang="en-US" altLang="ko-KR" spc="-150" dirty="0"/>
              <a:t>·</a:t>
            </a:r>
            <a:r>
              <a:rPr lang="ko-KR" altLang="en-US" spc="-150" dirty="0"/>
              <a:t>성적 폭력이나 가혹행위를 하는 것과 아동의 보호자가 아동을 유기하거나 방임하는 것을 말한다</a:t>
            </a:r>
            <a:r>
              <a:rPr lang="en-US" altLang="ko-KR" spc="-150" dirty="0"/>
              <a:t>.</a:t>
            </a:r>
            <a:endParaRPr lang="en-US" altLang="ko-KR" b="1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4472" y="1707653"/>
            <a:ext cx="8424936" cy="193754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0496" y="1563638"/>
            <a:ext cx="291138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80495" y="1563638"/>
            <a:ext cx="29833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Picture 4" descr="D:\이계화\기타\그림\그림\신체학대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646"/>
              </a:clrFrom>
              <a:clrTo>
                <a:srgbClr val="D9D6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2141" y="2874219"/>
            <a:ext cx="1047859" cy="73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120" y="2874218"/>
            <a:ext cx="805509" cy="7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4"/>
          <a:stretch>
            <a:fillRect/>
          </a:stretch>
        </p:blipFill>
        <p:spPr bwMode="auto">
          <a:xfrm>
            <a:off x="6912835" y="2863158"/>
            <a:ext cx="1017147" cy="74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1654" y="2828358"/>
            <a:ext cx="877754" cy="8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16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신체학대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19270"/>
            <a:ext cx="69127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아동에게 행하는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신체적 폭력 또는 가혹행위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04" y="2249396"/>
            <a:ext cx="75526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직접적으로 신체에 가해하는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도구를 사용하여 신체에 가해하는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신체에 유해한 물질로 신체에 가해하는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완력을 사용하여 신체를 위협하는 행위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pic>
        <p:nvPicPr>
          <p:cNvPr id="15" name="Picture 4" descr="D:\이계화\기타\그림\그림\신체학대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99840"/>
            <a:ext cx="1431950" cy="100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직사각형 8"/>
          <p:cNvSpPr/>
          <p:nvPr/>
        </p:nvSpPr>
        <p:spPr>
          <a:xfrm>
            <a:off x="539552" y="1499840"/>
            <a:ext cx="7992888" cy="144016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6" y="1355824"/>
            <a:ext cx="86949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1355824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신체학대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68878" y="3559390"/>
            <a:ext cx="717658" cy="432048"/>
            <a:chOff x="739389" y="4372648"/>
            <a:chExt cx="808275" cy="432048"/>
          </a:xfrm>
        </p:grpSpPr>
        <p:sp>
          <p:nvSpPr>
            <p:cNvPr id="23" name="오른쪽 화살표 22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76729" y="3238254"/>
            <a:ext cx="1584176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아동복지법상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3728" y="3867894"/>
            <a:ext cx="108012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처벌법상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3253643"/>
            <a:ext cx="4608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년 이하의 징역 또는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이하의 벌금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40360" y="3795886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spc="-150" dirty="0" smtClean="0">
                <a:latin typeface="+mn-ea"/>
                <a:cs typeface="Arial" pitchFamily="34" charset="0"/>
              </a:rPr>
              <a:t>상해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,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 폭행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특수폭행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spc="-150" dirty="0" err="1" smtClean="0">
                <a:latin typeface="+mn-ea"/>
                <a:cs typeface="Arial" pitchFamily="34" charset="0"/>
              </a:rPr>
              <a:t>폭행치상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 등으로 처리 가능함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.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 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ko-KR" altLang="en-US" sz="1600" spc="-150" dirty="0" smtClean="0">
                <a:latin typeface="+mn-ea"/>
                <a:cs typeface="Arial" pitchFamily="34" charset="0"/>
              </a:rPr>
              <a:t>특히 아동학대치사 시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,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 무기징역 및 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5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년 이상 징역에 처함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.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 </a:t>
            </a:r>
            <a:endParaRPr lang="en-US" altLang="ko-KR" sz="1600" spc="-150" dirty="0">
              <a:latin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경남신문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(2016.7.17), </a:t>
            </a:r>
            <a:r>
              <a:rPr lang="ko-KR" altLang="en-US" sz="1100" spc="-150" dirty="0"/>
              <a:t>“효자손으로도 때리지 말라” </a:t>
            </a:r>
            <a:r>
              <a:rPr lang="en-US" altLang="ko-KR" sz="1100" spc="-150" dirty="0"/>
              <a:t>8</a:t>
            </a:r>
            <a:r>
              <a:rPr lang="ko-KR" altLang="en-US" sz="1100" spc="-150" dirty="0"/>
              <a:t>살 아들 때린 아빠 ‘벌금형’</a:t>
            </a:r>
            <a:endParaRPr lang="en-US" altLang="ko-KR" sz="11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9592" y="1779662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spc="-150" dirty="0" smtClean="0"/>
              <a:t>“</a:t>
            </a:r>
            <a:r>
              <a:rPr lang="ko-KR" altLang="en-US" sz="2000" spc="-150" dirty="0" smtClean="0"/>
              <a:t>훈육을 목적으로 </a:t>
            </a:r>
            <a:r>
              <a:rPr lang="en-US" altLang="ko-KR" sz="2000" spc="-150" dirty="0" smtClean="0"/>
              <a:t>8</a:t>
            </a:r>
            <a:r>
              <a:rPr lang="ko-KR" altLang="en-US" sz="2000" spc="-150" dirty="0" smtClean="0"/>
              <a:t>살 아들을 대나무 효자손으로 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여러 군데를 때려</a:t>
            </a:r>
            <a:r>
              <a:rPr lang="en-US" altLang="ko-KR" sz="2000" spc="-150" dirty="0"/>
              <a:t> </a:t>
            </a:r>
            <a:r>
              <a:rPr lang="ko-KR" altLang="en-US" sz="2000" spc="-150" dirty="0" smtClean="0"/>
              <a:t>몸 곳곳에 </a:t>
            </a:r>
            <a:r>
              <a:rPr lang="ko-KR" altLang="en-US" sz="2000" spc="-150" dirty="0" err="1" smtClean="0"/>
              <a:t>피멍이</a:t>
            </a:r>
            <a:r>
              <a:rPr lang="ko-KR" altLang="en-US" sz="2000" spc="-150" dirty="0" smtClean="0"/>
              <a:t> 들게 한 친부</a:t>
            </a:r>
            <a:r>
              <a:rPr lang="en-US" altLang="ko-KR" sz="2000" spc="-150" dirty="0" smtClean="0"/>
              <a:t>”</a:t>
            </a:r>
            <a:endParaRPr lang="ko-KR" altLang="en-US" sz="2000" spc="-150" dirty="0"/>
          </a:p>
        </p:txBody>
      </p:sp>
      <p:sp>
        <p:nvSpPr>
          <p:cNvPr id="12" name="직사각형 11"/>
          <p:cNvSpPr/>
          <p:nvPr/>
        </p:nvSpPr>
        <p:spPr>
          <a:xfrm>
            <a:off x="1259632" y="3075806"/>
            <a:ext cx="72008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법원은 아동학대 및 상해혐의로 친부에게</a:t>
            </a:r>
            <a:endParaRPr lang="en-US" altLang="ko-KR" sz="16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벌금 </a:t>
            </a:r>
            <a:r>
              <a:rPr lang="en-US" altLang="ko-KR" sz="1600" spc="-150" dirty="0" smtClean="0"/>
              <a:t>100</a:t>
            </a:r>
            <a:r>
              <a:rPr lang="ko-KR" altLang="en-US" sz="1600" spc="-150" dirty="0" smtClean="0"/>
              <a:t>만원을 선고하고 아동학대 치료프로그램 </a:t>
            </a:r>
            <a:r>
              <a:rPr lang="en-US" altLang="ko-KR" sz="1600" spc="-150" dirty="0" smtClean="0"/>
              <a:t>40</a:t>
            </a:r>
            <a:r>
              <a:rPr lang="ko-KR" altLang="en-US" sz="1600" spc="-150" dirty="0" smtClean="0"/>
              <a:t>시간 이수를 명령했다</a:t>
            </a:r>
            <a:r>
              <a:rPr lang="en-US" altLang="ko-KR" sz="1600" spc="-150" dirty="0" smtClean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55576" y="3219822"/>
            <a:ext cx="717658" cy="432048"/>
            <a:chOff x="739389" y="4372648"/>
            <a:chExt cx="808275" cy="432048"/>
          </a:xfrm>
        </p:grpSpPr>
        <p:sp>
          <p:nvSpPr>
            <p:cNvPr id="14" name="오른쪽 화살표 13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신체학대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83068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아동에게 행하는 </a:t>
            </a:r>
            <a:r>
              <a:rPr lang="ko-KR" altLang="en-US" sz="1600" b="1" spc="-150" dirty="0" smtClean="0">
                <a:latin typeface="+mn-ea"/>
              </a:rPr>
              <a:t>언어적 폭력</a:t>
            </a:r>
            <a:r>
              <a:rPr lang="en-US" altLang="ko-KR" sz="1600" b="1" spc="-150" dirty="0" smtClean="0">
                <a:latin typeface="+mn-ea"/>
              </a:rPr>
              <a:t>, </a:t>
            </a:r>
            <a:r>
              <a:rPr lang="ko-KR" altLang="en-US" sz="1600" b="1" spc="-150" dirty="0" smtClean="0">
                <a:latin typeface="+mn-ea"/>
              </a:rPr>
              <a:t>정서적 위협</a:t>
            </a:r>
            <a:r>
              <a:rPr lang="en-US" altLang="ko-KR" sz="1600" b="1" spc="-150" dirty="0" smtClean="0">
                <a:latin typeface="+mn-ea"/>
              </a:rPr>
              <a:t>, </a:t>
            </a:r>
            <a:r>
              <a:rPr lang="ko-KR" altLang="en-US" sz="1600" b="1" spc="-150" dirty="0" smtClean="0">
                <a:latin typeface="+mn-ea"/>
              </a:rPr>
              <a:t>감금이나 억제</a:t>
            </a:r>
            <a:r>
              <a:rPr lang="ko-KR" altLang="en-US" sz="1600" spc="-150" dirty="0" smtClean="0">
                <a:latin typeface="+mn-ea"/>
              </a:rPr>
              <a:t> 기타 가학적인 행위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04" y="2313194"/>
            <a:ext cx="75526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언어적 폭력행위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정서적 위협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형제나 친구 등과 비교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차별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편애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  <a:cs typeface="함초롬돋움"/>
              </a:rPr>
              <a:t>왕따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시키는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</a:t>
            </a:r>
          </a:p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아동에게 비현실적인 기대 또는 강요를 하는 행위 등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563638"/>
            <a:ext cx="7992888" cy="144016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6" y="1419622"/>
            <a:ext cx="86949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1419622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정서학대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1118038" y="3613683"/>
            <a:ext cx="717658" cy="432048"/>
            <a:chOff x="739389" y="4372648"/>
            <a:chExt cx="808275" cy="432048"/>
          </a:xfrm>
        </p:grpSpPr>
        <p:sp>
          <p:nvSpPr>
            <p:cNvPr id="23" name="오른쪽 화살표 22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63688" y="3238254"/>
            <a:ext cx="1584176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아동복지법상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3911301"/>
            <a:ext cx="108012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처벌법상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3253643"/>
            <a:ext cx="4608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년 이하의 징역 또는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이하의 벌금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24336" y="3795886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spc="-150" dirty="0" smtClean="0">
                <a:latin typeface="+mn-ea"/>
              </a:rPr>
              <a:t>체포</a:t>
            </a:r>
            <a:r>
              <a:rPr lang="en-US" altLang="ko-KR" sz="1600" spc="-150" dirty="0" smtClean="0">
                <a:latin typeface="+mn-ea"/>
              </a:rPr>
              <a:t>/</a:t>
            </a:r>
            <a:r>
              <a:rPr lang="ko-KR" altLang="en-US" sz="1600" spc="-150" dirty="0" smtClean="0">
                <a:latin typeface="+mn-ea"/>
              </a:rPr>
              <a:t>감금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미수</a:t>
            </a:r>
            <a:r>
              <a:rPr lang="en-US" altLang="ko-KR" sz="1600" spc="-150" dirty="0" smtClean="0">
                <a:latin typeface="+mn-ea"/>
              </a:rPr>
              <a:t>), </a:t>
            </a:r>
            <a:r>
              <a:rPr lang="ko-KR" altLang="en-US" sz="1600" spc="-150" dirty="0" err="1" smtClean="0">
                <a:latin typeface="+mn-ea"/>
              </a:rPr>
              <a:t>중체포</a:t>
            </a:r>
            <a:r>
              <a:rPr lang="en-US" altLang="ko-KR" sz="1600" spc="-150" dirty="0" smtClean="0">
                <a:latin typeface="+mn-ea"/>
              </a:rPr>
              <a:t>/</a:t>
            </a:r>
            <a:r>
              <a:rPr lang="ko-KR" altLang="en-US" sz="1600" spc="-150" dirty="0" smtClean="0">
                <a:latin typeface="+mn-ea"/>
              </a:rPr>
              <a:t>감금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미수</a:t>
            </a:r>
            <a:r>
              <a:rPr lang="en-US" altLang="ko-KR" sz="1600" spc="-150" dirty="0" smtClean="0">
                <a:latin typeface="+mn-ea"/>
              </a:rPr>
              <a:t>), </a:t>
            </a:r>
            <a:r>
              <a:rPr lang="ko-KR" altLang="en-US" sz="1600" spc="-150" dirty="0" smtClean="0">
                <a:latin typeface="+mn-ea"/>
              </a:rPr>
              <a:t>특수체포</a:t>
            </a:r>
            <a:r>
              <a:rPr lang="en-US" altLang="ko-KR" sz="1600" spc="-150" dirty="0" smtClean="0">
                <a:latin typeface="+mn-ea"/>
              </a:rPr>
              <a:t>/</a:t>
            </a:r>
            <a:r>
              <a:rPr lang="ko-KR" altLang="en-US" sz="1600" spc="-150" dirty="0" smtClean="0">
                <a:latin typeface="+mn-ea"/>
              </a:rPr>
              <a:t>감금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미수</a:t>
            </a:r>
            <a:r>
              <a:rPr lang="en-US" altLang="ko-KR" sz="1600" spc="-150" dirty="0" smtClean="0">
                <a:latin typeface="+mn-ea"/>
              </a:rPr>
              <a:t>), </a:t>
            </a:r>
          </a:p>
          <a:p>
            <a:pPr>
              <a:defRPr/>
            </a:pPr>
            <a:r>
              <a:rPr lang="ko-KR" altLang="en-US" sz="1600" spc="-150" dirty="0" err="1" smtClean="0">
                <a:latin typeface="+mn-ea"/>
              </a:rPr>
              <a:t>체포감금치상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협박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미수</a:t>
            </a:r>
            <a:r>
              <a:rPr lang="en-US" altLang="ko-KR" sz="1600" spc="-150" dirty="0" smtClean="0">
                <a:latin typeface="+mn-ea"/>
              </a:rPr>
              <a:t>), </a:t>
            </a:r>
            <a:r>
              <a:rPr lang="ko-KR" altLang="en-US" sz="1600" spc="-150" dirty="0" smtClean="0">
                <a:latin typeface="+mn-ea"/>
              </a:rPr>
              <a:t>특수협박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미수</a:t>
            </a:r>
            <a:r>
              <a:rPr lang="en-US" altLang="ko-KR" sz="1600" spc="-150" dirty="0" smtClean="0">
                <a:latin typeface="+mn-ea"/>
              </a:rPr>
              <a:t>) </a:t>
            </a:r>
            <a:r>
              <a:rPr lang="ko-KR" altLang="en-US" sz="1600" spc="-150" dirty="0" smtClean="0">
                <a:latin typeface="+mn-ea"/>
              </a:rPr>
              <a:t>등으로 처리 가능함</a:t>
            </a:r>
            <a:r>
              <a:rPr lang="en-US" altLang="ko-KR" sz="1600" spc="-150" dirty="0" smtClean="0">
                <a:latin typeface="+mn-ea"/>
              </a:rPr>
              <a:t>.</a:t>
            </a:r>
            <a:endParaRPr lang="en-US" altLang="ko-KR" sz="1600" spc="-150" dirty="0">
              <a:latin typeface="+mn-ea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828" y="1675755"/>
            <a:ext cx="1313151" cy="12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정서학대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채널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A(2016.1.29),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잠 안 잔다고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도깨비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보여줬다가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유죄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sz="1100" spc="-150" dirty="0"/>
          </a:p>
        </p:txBody>
      </p:sp>
      <p:sp>
        <p:nvSpPr>
          <p:cNvPr id="6" name="직사각형 5"/>
          <p:cNvSpPr/>
          <p:nvPr/>
        </p:nvSpPr>
        <p:spPr>
          <a:xfrm>
            <a:off x="899592" y="1554927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spc="-150" dirty="0" smtClean="0"/>
              <a:t>“</a:t>
            </a:r>
            <a:r>
              <a:rPr lang="ko-KR" altLang="en-US" sz="2000" spc="-150" dirty="0" smtClean="0"/>
              <a:t>돌보던 </a:t>
            </a:r>
            <a:r>
              <a:rPr lang="en-US" altLang="ko-KR" sz="2000" spc="-150" dirty="0" smtClean="0"/>
              <a:t>3</a:t>
            </a:r>
            <a:r>
              <a:rPr lang="ko-KR" altLang="en-US" sz="2000" spc="-150" dirty="0" smtClean="0"/>
              <a:t>살 아동이 낮잠을 자지 않자</a:t>
            </a:r>
            <a:r>
              <a:rPr lang="en-US" altLang="ko-KR" sz="2000" spc="-15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2000" spc="-150" dirty="0" err="1" smtClean="0"/>
              <a:t>스마트폰</a:t>
            </a:r>
            <a:r>
              <a:rPr lang="ko-KR" altLang="en-US" sz="2000" spc="-150" dirty="0" smtClean="0"/>
              <a:t> </a:t>
            </a:r>
            <a:r>
              <a:rPr lang="ko-KR" altLang="en-US" sz="2000" spc="-150" dirty="0" err="1" smtClean="0"/>
              <a:t>앱으로</a:t>
            </a:r>
            <a:r>
              <a:rPr lang="ko-KR" altLang="en-US" sz="2000" spc="-150" dirty="0" smtClean="0"/>
              <a:t> 도깨비 전화를 보여주겠다고 겁을 줬고</a:t>
            </a:r>
            <a:r>
              <a:rPr lang="en-US" altLang="ko-KR" sz="2000" spc="-15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아동이 다리를 떨며 거부 반응을 보이게 </a:t>
            </a:r>
            <a:r>
              <a:rPr lang="ko-KR" altLang="en-US" sz="2000" spc="-150" dirty="0"/>
              <a:t>한</a:t>
            </a:r>
            <a:r>
              <a:rPr lang="ko-KR" altLang="en-US" sz="2000" spc="-150" dirty="0" smtClean="0"/>
              <a:t> </a:t>
            </a:r>
            <a:r>
              <a:rPr lang="ko-KR" altLang="en-US" sz="2000" spc="-150" dirty="0" err="1" smtClean="0"/>
              <a:t>어린이집</a:t>
            </a:r>
            <a:r>
              <a:rPr lang="ko-KR" altLang="en-US" sz="2000" spc="-150" dirty="0" smtClean="0"/>
              <a:t> 보육교사</a:t>
            </a:r>
            <a:r>
              <a:rPr lang="en-US" altLang="ko-KR" sz="2000" spc="-150" dirty="0" smtClean="0"/>
              <a:t>”</a:t>
            </a:r>
            <a:endParaRPr lang="ko-KR" altLang="en-US" sz="2000" spc="-150" dirty="0"/>
          </a:p>
        </p:txBody>
      </p:sp>
      <p:sp>
        <p:nvSpPr>
          <p:cNvPr id="12" name="직사각형 11"/>
          <p:cNvSpPr/>
          <p:nvPr/>
        </p:nvSpPr>
        <p:spPr>
          <a:xfrm>
            <a:off x="827584" y="3075806"/>
            <a:ext cx="774035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법원은 </a:t>
            </a:r>
            <a:r>
              <a:rPr lang="ko-KR" altLang="en-US" sz="1600" spc="-150" dirty="0" err="1" smtClean="0"/>
              <a:t>어린이집</a:t>
            </a:r>
            <a:r>
              <a:rPr lang="ko-KR" altLang="en-US" sz="1600" spc="-150" dirty="0" smtClean="0"/>
              <a:t> 보육교사에 대해 </a:t>
            </a:r>
            <a:endParaRPr lang="en-US" altLang="ko-KR" sz="16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정서학대 행위가 인정된다며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벌금 </a:t>
            </a:r>
            <a:r>
              <a:rPr lang="en-US" altLang="ko-KR" sz="1600" spc="-150" dirty="0" smtClean="0"/>
              <a:t>150</a:t>
            </a:r>
            <a:r>
              <a:rPr lang="ko-KR" altLang="en-US" sz="1600" spc="-150" dirty="0" smtClean="0"/>
              <a:t>만원을 선고하였다</a:t>
            </a:r>
            <a:r>
              <a:rPr lang="en-US" altLang="ko-KR" sz="1600" spc="-150" dirty="0" smtClean="0"/>
              <a:t>.</a:t>
            </a:r>
            <a:endParaRPr lang="ko-KR" altLang="en-US" sz="1600" spc="-150" dirty="0"/>
          </a:p>
        </p:txBody>
      </p:sp>
      <p:grpSp>
        <p:nvGrpSpPr>
          <p:cNvPr id="4" name="그룹 12"/>
          <p:cNvGrpSpPr/>
          <p:nvPr/>
        </p:nvGrpSpPr>
        <p:grpSpPr>
          <a:xfrm>
            <a:off x="467544" y="3164735"/>
            <a:ext cx="717658" cy="432048"/>
            <a:chOff x="739389" y="4372648"/>
            <a:chExt cx="808275" cy="432048"/>
          </a:xfrm>
        </p:grpSpPr>
        <p:sp>
          <p:nvSpPr>
            <p:cNvPr id="14" name="오른쪽 화살표 13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정서학대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001" y="1131590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734" y="1688161"/>
            <a:ext cx="48965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아동학대의 이해</a:t>
            </a:r>
            <a:endParaRPr lang="ko-KR" altLang="en-US" sz="2200" spc="-150" dirty="0"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546" y="2106313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774" y="2159157"/>
            <a:ext cx="590465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아동보호전문기관 운영 및 사례개입과정</a:t>
            </a:r>
            <a:endParaRPr lang="en-US" altLang="ko-KR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53476" y="1602257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207318"/>
            <a:ext cx="43204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들어가며</a:t>
            </a:r>
            <a:endParaRPr lang="ko-KR" altLang="en-US" sz="2200" spc="-150" dirty="0"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546" y="2610369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173561"/>
            <a:ext cx="65527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아동학대 신고의무자의 역할</a:t>
            </a:r>
            <a:endParaRPr lang="ko-KR" altLang="en-US" sz="2200" spc="-150" dirty="0"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683748"/>
            <a:ext cx="338437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아동학대의 발견 및 신고</a:t>
            </a:r>
            <a:endParaRPr lang="ko-KR" altLang="en-US" sz="2200" spc="-150" dirty="0"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9546" y="3114425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3679498"/>
            <a:ext cx="280831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spc="-150" dirty="0" smtClean="0">
                <a:ea typeface="맑은 고딕" pitchFamily="50" charset="-127"/>
              </a:rPr>
              <a:t>마치며</a:t>
            </a:r>
            <a:endParaRPr lang="ko-KR" altLang="en-US" sz="2200" spc="-150" dirty="0"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7791" y="3633331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endParaRPr lang="ko-KR" altLang="en-US" sz="2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34162"/>
            <a:ext cx="6912768" cy="3678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아동을 대상으로 하는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모든 성적 행위</a:t>
            </a:r>
            <a:endParaRPr lang="en-US" altLang="ko-KR" sz="1600" b="1" spc="-15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04" y="1964288"/>
            <a:ext cx="75526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자신의 성적 만족을 위해 아동을 관찰하거나 아동에게 성적 노출을 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</a:t>
            </a:r>
          </a:p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아동을 성적으로 추행하는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아동에게 유사성행위를 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성교를 하는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</a:t>
            </a:r>
          </a:p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  <a:cs typeface="함초롬돋움"/>
              </a:rPr>
              <a:t>성매매를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시키거나 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  <a:cs typeface="함초롬돋움"/>
              </a:rPr>
              <a:t>성매매를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매개하는 행위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275606"/>
            <a:ext cx="7992888" cy="158417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7" y="1131590"/>
            <a:ext cx="82809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1131590"/>
            <a:ext cx="14401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685990" y="3579862"/>
            <a:ext cx="717658" cy="432048"/>
            <a:chOff x="739389" y="4372648"/>
            <a:chExt cx="808275" cy="432048"/>
          </a:xfrm>
        </p:grpSpPr>
        <p:sp>
          <p:nvSpPr>
            <p:cNvPr id="23" name="오른쪽 화살표 22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37920" y="3219822"/>
            <a:ext cx="1584176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아동복지법상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4100648"/>
            <a:ext cx="108012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처벌법상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1672" y="2931790"/>
            <a:ext cx="64807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아동에게 성적 수치심을 주는 성희롱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·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성폭행 등의 학대행위  </a:t>
            </a:r>
          </a:p>
          <a:p>
            <a:pPr>
              <a:defRPr/>
            </a:pPr>
            <a:r>
              <a:rPr lang="en-US" altLang="ko-KR" sz="1600" spc="-150" dirty="0" smtClean="0">
                <a:latin typeface="+mn-ea"/>
                <a:cs typeface="Arial" pitchFamily="34" charset="0"/>
              </a:rPr>
              <a:t>  : 5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년 이하의 징역 또는 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3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천만 원 이하의 벌금   </a:t>
            </a:r>
          </a:p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아동을 타인에게 매매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아동에게 음행을 시키거나 음행을 매개하는 행위 </a:t>
            </a:r>
          </a:p>
          <a:p>
            <a:pPr>
              <a:defRPr/>
            </a:pPr>
            <a:r>
              <a:rPr lang="en-US" altLang="ko-KR" sz="1600" spc="-150" dirty="0" smtClean="0">
                <a:latin typeface="+mn-ea"/>
                <a:cs typeface="Arial" pitchFamily="34" charset="0"/>
              </a:rPr>
              <a:t>  : 10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년 이하의 징역 또는</a:t>
            </a:r>
            <a:r>
              <a:rPr lang="en-US" altLang="ko-KR" sz="1600" spc="-150" dirty="0" smtClean="0">
                <a:latin typeface="+mn-ea"/>
                <a:cs typeface="Arial" pitchFamily="34" charset="0"/>
              </a:rPr>
              <a:t> 5</a:t>
            </a:r>
            <a:r>
              <a:rPr lang="ko-KR" altLang="en-US" sz="1600" spc="-150" dirty="0" smtClean="0">
                <a:latin typeface="+mn-ea"/>
                <a:cs typeface="Arial" pitchFamily="34" charset="0"/>
              </a:rPr>
              <a:t>천만 원 이하의 벌금</a:t>
            </a:r>
            <a:endParaRPr lang="en-US" altLang="ko-KR" sz="1600" spc="-150" dirty="0">
              <a:latin typeface="+mn-ea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4"/>
          <a:stretch>
            <a:fillRect/>
          </a:stretch>
        </p:blipFill>
        <p:spPr bwMode="auto">
          <a:xfrm>
            <a:off x="7183131" y="1265014"/>
            <a:ext cx="1325620" cy="9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2601672" y="408584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강간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미수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유사강간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미수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강제추행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미수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준강간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미성년자약취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유인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285750" indent="-285750"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추행 등 목적 약취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유인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인신매매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등으로 처리 가능함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SBS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뉴스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(2015.12.30), </a:t>
            </a:r>
            <a:r>
              <a:rPr lang="ko-KR" altLang="en-US" sz="1100" spc="-150" dirty="0"/>
              <a:t>친권상실 아빠들의 만행</a:t>
            </a:r>
            <a:r>
              <a:rPr lang="en-US" altLang="ko-KR" sz="1100" spc="-150" dirty="0"/>
              <a:t>…</a:t>
            </a:r>
            <a:r>
              <a:rPr lang="ko-KR" altLang="en-US" sz="1100" spc="-150" dirty="0" err="1"/>
              <a:t>성학대에</a:t>
            </a:r>
            <a:r>
              <a:rPr lang="ko-KR" altLang="en-US" sz="1100" spc="-150" dirty="0"/>
              <a:t> 소주병 폭행까지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7584" y="1635646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spc="-150" dirty="0" smtClean="0"/>
              <a:t>“</a:t>
            </a:r>
            <a:r>
              <a:rPr lang="ko-KR" altLang="en-US" sz="2000" spc="-150" dirty="0" smtClean="0"/>
              <a:t>딸이 </a:t>
            </a:r>
            <a:r>
              <a:rPr lang="en-US" altLang="ko-KR" sz="2000" spc="-150" dirty="0" smtClean="0"/>
              <a:t>9</a:t>
            </a:r>
            <a:r>
              <a:rPr lang="ko-KR" altLang="en-US" sz="2000" spc="-150" dirty="0" smtClean="0"/>
              <a:t>살 때부터 고등학생이 될 때까지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모텔로 데려가 목욕을 시키며 자신의 성기를 만지게 하는 등의 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err="1" smtClean="0"/>
              <a:t>성학대를</a:t>
            </a:r>
            <a:r>
              <a:rPr lang="ko-KR" altLang="en-US" sz="2000" spc="-150" dirty="0" smtClean="0"/>
              <a:t> 한</a:t>
            </a:r>
            <a:r>
              <a:rPr lang="en-US" altLang="ko-KR" sz="2000" spc="-150" dirty="0"/>
              <a:t> </a:t>
            </a:r>
            <a:r>
              <a:rPr lang="ko-KR" altLang="en-US" sz="2000" spc="-150" dirty="0" smtClean="0"/>
              <a:t>친부</a:t>
            </a:r>
            <a:r>
              <a:rPr lang="en-US" altLang="ko-KR" sz="2000" spc="-150" dirty="0" smtClean="0"/>
              <a:t>”</a:t>
            </a:r>
            <a:endParaRPr lang="ko-KR" altLang="en-US" sz="2000" spc="-150" dirty="0"/>
          </a:p>
        </p:txBody>
      </p:sp>
      <p:sp>
        <p:nvSpPr>
          <p:cNvPr id="12" name="직사각형 11"/>
          <p:cNvSpPr/>
          <p:nvPr/>
        </p:nvSpPr>
        <p:spPr>
          <a:xfrm>
            <a:off x="1187624" y="3026699"/>
            <a:ext cx="72008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법원은 미성년자인 딸을 추행한 혐의로</a:t>
            </a:r>
            <a:r>
              <a:rPr lang="en-US" altLang="ko-KR" sz="1600" spc="-150" dirty="0"/>
              <a:t> </a:t>
            </a:r>
            <a:r>
              <a:rPr lang="en-US" altLang="ko-KR" sz="1600" spc="-150" dirty="0" smtClean="0"/>
              <a:t>1</a:t>
            </a:r>
            <a:r>
              <a:rPr lang="ko-KR" altLang="en-US" sz="1600" spc="-150" dirty="0" smtClean="0"/>
              <a:t>심에서 징역 </a:t>
            </a:r>
            <a:r>
              <a:rPr lang="en-US" altLang="ko-KR" sz="1600" spc="-150" dirty="0" smtClean="0"/>
              <a:t>4</a:t>
            </a:r>
            <a:r>
              <a:rPr lang="ko-KR" altLang="en-US" sz="1600" spc="-150" dirty="0" smtClean="0"/>
              <a:t>년을 선고하고</a:t>
            </a:r>
            <a:r>
              <a:rPr lang="en-US" altLang="ko-KR" sz="1600" spc="-15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검찰이 청구한 친권상실도 받아들였다</a:t>
            </a:r>
            <a:r>
              <a:rPr lang="en-US" altLang="ko-KR" sz="1600" spc="-150" dirty="0" smtClean="0"/>
              <a:t>.</a:t>
            </a:r>
            <a:endParaRPr lang="ko-KR" altLang="en-US" sz="1600" spc="-150" dirty="0"/>
          </a:p>
        </p:txBody>
      </p:sp>
      <p:grpSp>
        <p:nvGrpSpPr>
          <p:cNvPr id="4" name="그룹 12"/>
          <p:cNvGrpSpPr/>
          <p:nvPr/>
        </p:nvGrpSpPr>
        <p:grpSpPr>
          <a:xfrm>
            <a:off x="1259632" y="3170715"/>
            <a:ext cx="717658" cy="432048"/>
            <a:chOff x="739389" y="4372648"/>
            <a:chExt cx="808275" cy="432048"/>
          </a:xfrm>
        </p:grpSpPr>
        <p:sp>
          <p:nvSpPr>
            <p:cNvPr id="14" name="오른쪽 화살표 13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86826"/>
            <a:ext cx="8856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물리적 방임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기본적인 의식주를 제공하지 않는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상해와 위험으로부터 아동을 보호하지 않는 행위 등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1267396"/>
            <a:ext cx="8784976" cy="201622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28919" y="1123380"/>
            <a:ext cx="86949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1123380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방임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유기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1118038" y="3723878"/>
            <a:ext cx="717658" cy="432048"/>
            <a:chOff x="739389" y="4372648"/>
            <a:chExt cx="808275" cy="432048"/>
          </a:xfrm>
        </p:grpSpPr>
        <p:sp>
          <p:nvSpPr>
            <p:cNvPr id="23" name="오른쪽 화살표 22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35696" y="3446561"/>
            <a:ext cx="1584176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아동복지법상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4064574"/>
            <a:ext cx="108012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처벌법상</a:t>
            </a:r>
            <a:endParaRPr lang="ko-KR" altLang="en-US" sz="17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3467244"/>
            <a:ext cx="4608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년 이하의 징역 또는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이하의 벌금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96344" y="4033396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spc="-150" dirty="0" smtClean="0">
                <a:latin typeface="+mn-ea"/>
              </a:rPr>
              <a:t>유기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영아유기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학대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아동혹사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유기 </a:t>
            </a:r>
            <a:r>
              <a:rPr lang="ko-KR" altLang="en-US" sz="1600" spc="-150" dirty="0" err="1" smtClean="0">
                <a:latin typeface="+mn-ea"/>
              </a:rPr>
              <a:t>치상</a:t>
            </a:r>
            <a:r>
              <a:rPr lang="ko-KR" altLang="en-US" sz="1600" spc="-150" dirty="0" smtClean="0">
                <a:latin typeface="+mn-ea"/>
              </a:rPr>
              <a:t> 등으로 처리 가능함</a:t>
            </a:r>
            <a:r>
              <a:rPr lang="en-US" altLang="ko-KR" sz="1600" spc="-150" dirty="0" smtClean="0">
                <a:latin typeface="+mn-ea"/>
              </a:rPr>
              <a:t>.</a:t>
            </a:r>
            <a:endParaRPr lang="ko-KR" altLang="en-US" sz="1600" spc="-150" dirty="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2993" y="2224766"/>
            <a:ext cx="1151334" cy="10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79512" y="1977063"/>
            <a:ext cx="8856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교육적 방임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보호자가 아동을 학교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의무교육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)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에 보내지 않거나 아동의 무단결석을 허용하는 행위 등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379415"/>
            <a:ext cx="8856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의료적 방임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아동에게 필요한 의료적 처치를 하지 않는 행위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2779564"/>
            <a:ext cx="8856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유기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아동을 보호하지 않고 버리는 행위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아동을 병원에 입원시키고 사라진 경우 등</a:t>
            </a:r>
            <a:endParaRPr lang="en-US" altLang="ko-KR" sz="1600" spc="-150" dirty="0">
              <a:latin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KBS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뉴스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(2016.7..31), </a:t>
            </a:r>
            <a:r>
              <a:rPr lang="ko-KR" altLang="en-US" sz="1100" spc="-150" dirty="0"/>
              <a:t>‘딸 출생신고 안하고 양육도 뒷전’</a:t>
            </a:r>
            <a:r>
              <a:rPr lang="en-US" altLang="ko-KR" sz="1100" spc="-150" dirty="0"/>
              <a:t>, 30</a:t>
            </a:r>
            <a:r>
              <a:rPr lang="ko-KR" altLang="en-US" sz="1100" spc="-150" dirty="0"/>
              <a:t>대 엄마 집행유예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7584" y="1635646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spc="-150" dirty="0" smtClean="0"/>
              <a:t>“</a:t>
            </a:r>
            <a:r>
              <a:rPr lang="ko-KR" altLang="en-US" sz="2000" spc="-150" dirty="0" smtClean="0"/>
              <a:t>딸이 </a:t>
            </a:r>
            <a:r>
              <a:rPr lang="en-US" altLang="ko-KR" sz="2000" spc="-150" dirty="0" smtClean="0"/>
              <a:t>4</a:t>
            </a:r>
            <a:r>
              <a:rPr lang="ko-KR" altLang="en-US" sz="2000" spc="-150" dirty="0" smtClean="0"/>
              <a:t>살이 될 때까지 출생신고를 하지 않고</a:t>
            </a:r>
            <a:r>
              <a:rPr lang="en-US" altLang="ko-KR" sz="2000" spc="-15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딸을 둔 채 가출해 밥을 제대로 챙겨주지 않는 등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양육을 소홀히 한 친모</a:t>
            </a:r>
            <a:r>
              <a:rPr lang="en-US" altLang="ko-KR" sz="2000" spc="-150" dirty="0" smtClean="0"/>
              <a:t>”</a:t>
            </a:r>
            <a:endParaRPr lang="ko-KR" altLang="en-US" sz="2000" spc="-150" dirty="0"/>
          </a:p>
        </p:txBody>
      </p:sp>
      <p:sp>
        <p:nvSpPr>
          <p:cNvPr id="12" name="직사각형 11"/>
          <p:cNvSpPr/>
          <p:nvPr/>
        </p:nvSpPr>
        <p:spPr>
          <a:xfrm>
            <a:off x="1187624" y="3026699"/>
            <a:ext cx="72008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법원은 </a:t>
            </a:r>
            <a:r>
              <a:rPr lang="en-US" altLang="ko-KR" sz="1600" spc="-150" dirty="0" smtClean="0"/>
              <a:t>1</a:t>
            </a:r>
            <a:r>
              <a:rPr lang="ko-KR" altLang="en-US" sz="1600" spc="-150" dirty="0" smtClean="0"/>
              <a:t>심에서 아동유기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방임 혐의로 기소된 친모에게</a:t>
            </a:r>
            <a:endParaRPr lang="en-US" altLang="ko-KR" sz="16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징역 </a:t>
            </a:r>
            <a:r>
              <a:rPr lang="en-US" altLang="ko-KR" sz="1600" spc="-150" dirty="0" smtClean="0"/>
              <a:t>8</a:t>
            </a:r>
            <a:r>
              <a:rPr lang="ko-KR" altLang="en-US" sz="1600" spc="-150" dirty="0" smtClean="0"/>
              <a:t>월에 집행유예 </a:t>
            </a:r>
            <a:r>
              <a:rPr lang="en-US" altLang="ko-KR" sz="1600" spc="-150" dirty="0" smtClean="0"/>
              <a:t>2</a:t>
            </a:r>
            <a:r>
              <a:rPr lang="ko-KR" altLang="en-US" sz="1600" spc="-150" dirty="0" smtClean="0"/>
              <a:t>년을 선고하였다</a:t>
            </a:r>
            <a:r>
              <a:rPr lang="en-US" altLang="ko-KR" sz="1600" spc="-150" dirty="0" smtClean="0"/>
              <a:t>.</a:t>
            </a:r>
          </a:p>
        </p:txBody>
      </p:sp>
      <p:grpSp>
        <p:nvGrpSpPr>
          <p:cNvPr id="4" name="그룹 12"/>
          <p:cNvGrpSpPr/>
          <p:nvPr/>
        </p:nvGrpSpPr>
        <p:grpSpPr>
          <a:xfrm>
            <a:off x="1259632" y="3170715"/>
            <a:ext cx="717658" cy="432048"/>
            <a:chOff x="739389" y="4372648"/>
            <a:chExt cx="808275" cy="432048"/>
          </a:xfrm>
        </p:grpSpPr>
        <p:sp>
          <p:nvSpPr>
            <p:cNvPr id="14" name="오른쪽 화살표 13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유형 및 처벌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방임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58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현황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연도별 신고접수 및 사례판단 건수 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969530130"/>
              </p:ext>
            </p:extLst>
          </p:nvPr>
        </p:nvGraphicFramePr>
        <p:xfrm>
          <a:off x="323528" y="889608"/>
          <a:ext cx="8064896" cy="384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659982"/>
            <a:ext cx="4608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보건복지부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·</a:t>
            </a:r>
            <a:r>
              <a:rPr lang="ko-KR" altLang="en-US" sz="1100" spc="-150" dirty="0" smtClean="0">
                <a:latin typeface="+mj-lt"/>
                <a:ea typeface="맑은 고딕" pitchFamily="50" charset="-127"/>
                <a:cs typeface="함초롬돋움"/>
              </a:rPr>
              <a:t>중앙아동보호전문기관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, </a:t>
            </a:r>
            <a:r>
              <a:rPr lang="en-US" altLang="ko-KR" sz="1100" spc="-150" dirty="0" smtClean="0">
                <a:latin typeface="+mj-lt"/>
              </a:rPr>
              <a:t>2015 </a:t>
            </a:r>
            <a:r>
              <a:rPr lang="ko-KR" altLang="en-US" sz="1100" spc="-150" dirty="0">
                <a:latin typeface="+mj-lt"/>
              </a:rPr>
              <a:t>전국아동학대 주요현황</a:t>
            </a:r>
            <a:r>
              <a:rPr lang="en-US" altLang="ko-KR" sz="1100" spc="-150" dirty="0">
                <a:latin typeface="+mj-lt"/>
              </a:rPr>
              <a:t>(</a:t>
            </a:r>
            <a:r>
              <a:rPr lang="ko-KR" altLang="en-US" sz="1100" spc="-150" dirty="0" smtClean="0">
                <a:latin typeface="+mj-lt"/>
              </a:rPr>
              <a:t>확정치</a:t>
            </a:r>
            <a:r>
              <a:rPr lang="en-US" altLang="ko-KR" sz="1100" spc="-150" dirty="0" smtClean="0">
                <a:latin typeface="+mj-lt"/>
              </a:rPr>
              <a:t>)</a:t>
            </a:r>
            <a:endParaRPr lang="ko-KR" altLang="en-US" sz="1100" spc="-15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4083918"/>
            <a:ext cx="79208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+mj-lt"/>
              </a:rPr>
              <a:t>(</a:t>
            </a:r>
            <a:r>
              <a:rPr lang="ko-KR" altLang="en-US" sz="1100" spc="-150" dirty="0" smtClean="0">
                <a:latin typeface="+mj-lt"/>
              </a:rPr>
              <a:t>단위 </a:t>
            </a:r>
            <a:r>
              <a:rPr lang="en-US" altLang="ko-KR" sz="1100" spc="-150" dirty="0" smtClean="0">
                <a:latin typeface="+mj-lt"/>
              </a:rPr>
              <a:t>: </a:t>
            </a:r>
            <a:r>
              <a:rPr lang="ko-KR" altLang="en-US" sz="1100" spc="-150" dirty="0" smtClean="0">
                <a:latin typeface="+mj-lt"/>
              </a:rPr>
              <a:t>건</a:t>
            </a:r>
            <a:r>
              <a:rPr lang="en-US" altLang="ko-KR" sz="1100" spc="-150" dirty="0" smtClean="0">
                <a:latin typeface="+mj-lt"/>
              </a:rPr>
              <a:t>)</a:t>
            </a:r>
            <a:endParaRPr lang="ko-KR" altLang="en-US" sz="1100" spc="-15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4659982"/>
            <a:ext cx="4608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보건복지부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·</a:t>
            </a:r>
            <a:r>
              <a:rPr lang="ko-KR" altLang="en-US" sz="1100" spc="-150" dirty="0" smtClean="0">
                <a:latin typeface="+mj-lt"/>
                <a:ea typeface="맑은 고딕" pitchFamily="50" charset="-127"/>
                <a:cs typeface="함초롬돋움"/>
              </a:rPr>
              <a:t>중앙아동보호전문기관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, </a:t>
            </a:r>
            <a:r>
              <a:rPr lang="en-US" altLang="ko-KR" sz="1100" spc="-150" dirty="0" smtClean="0">
                <a:latin typeface="+mj-lt"/>
              </a:rPr>
              <a:t>2015 </a:t>
            </a:r>
            <a:r>
              <a:rPr lang="ko-KR" altLang="en-US" sz="1100" spc="-150" dirty="0">
                <a:latin typeface="+mj-lt"/>
              </a:rPr>
              <a:t>전국아동학대 주요현황</a:t>
            </a:r>
            <a:r>
              <a:rPr lang="en-US" altLang="ko-KR" sz="1100" spc="-150" dirty="0">
                <a:latin typeface="+mj-lt"/>
              </a:rPr>
              <a:t>(</a:t>
            </a:r>
            <a:r>
              <a:rPr lang="ko-KR" altLang="en-US" sz="1100" spc="-150" dirty="0" smtClean="0">
                <a:latin typeface="+mj-lt"/>
              </a:rPr>
              <a:t>확정치</a:t>
            </a:r>
            <a:r>
              <a:rPr lang="en-US" altLang="ko-KR" sz="1100" spc="-150" dirty="0" smtClean="0">
                <a:latin typeface="+mj-lt"/>
              </a:rPr>
              <a:t>)</a:t>
            </a:r>
            <a:endParaRPr lang="ko-KR" altLang="en-US" sz="1100" spc="-15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현황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아동학대 사례유형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-36512" y="1059582"/>
            <a:ext cx="5616624" cy="3384376"/>
            <a:chOff x="251520" y="1059582"/>
            <a:chExt cx="5616624" cy="3384376"/>
          </a:xfrm>
        </p:grpSpPr>
        <p:graphicFrame>
          <p:nvGraphicFramePr>
            <p:cNvPr id="41" name="차트 40"/>
            <p:cNvGraphicFramePr/>
            <p:nvPr>
              <p:extLst>
                <p:ext uri="{D42A27DB-BD31-4B8C-83A1-F6EECF244321}">
                  <p14:modId xmlns:p14="http://schemas.microsoft.com/office/powerpoint/2010/main" val="4013200345"/>
                </p:ext>
              </p:extLst>
            </p:nvPr>
          </p:nvGraphicFramePr>
          <p:xfrm>
            <a:off x="395536" y="1059582"/>
            <a:ext cx="547260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3347864" y="2367920"/>
              <a:ext cx="11521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중복학대</a:t>
              </a:r>
              <a:endParaRPr lang="en-US" altLang="ko-KR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45.6%</a:t>
              </a:r>
              <a:endParaRPr lang="ko-KR" altLang="en-US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4994" y="3435846"/>
              <a:ext cx="11521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latin typeface="맑은 고딕" pitchFamily="50" charset="-127"/>
                  <a:ea typeface="맑은 고딕" pitchFamily="50" charset="-127"/>
                </a:rPr>
                <a:t>정서학대</a:t>
              </a:r>
              <a:endParaRPr lang="en-US" altLang="ko-KR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pc="-150" dirty="0" smtClean="0">
                  <a:latin typeface="맑은 고딕" pitchFamily="50" charset="-127"/>
                  <a:ea typeface="맑은 고딕" pitchFamily="50" charset="-127"/>
                </a:rPr>
                <a:t>17.5%</a:t>
              </a:r>
              <a:endParaRPr lang="ko-KR" altLang="en-US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47664" y="2715766"/>
              <a:ext cx="11521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latin typeface="맑은 고딕" pitchFamily="50" charset="-127"/>
                  <a:ea typeface="맑은 고딕" pitchFamily="50" charset="-127"/>
                </a:rPr>
                <a:t>신체학대</a:t>
              </a:r>
              <a:endParaRPr lang="en-US" altLang="ko-KR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pc="-150" dirty="0" smtClean="0">
                  <a:latin typeface="맑은 고딕" pitchFamily="50" charset="-127"/>
                  <a:ea typeface="맑은 고딕" pitchFamily="50" charset="-127"/>
                </a:rPr>
                <a:t>16.1%</a:t>
              </a:r>
              <a:endParaRPr lang="ko-KR" altLang="en-US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1520" y="1707654"/>
              <a:ext cx="11521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err="1" smtClean="0">
                  <a:latin typeface="맑은 고딕" pitchFamily="50" charset="-127"/>
                  <a:ea typeface="맑은 고딕" pitchFamily="50" charset="-127"/>
                </a:rPr>
                <a:t>성학대</a:t>
              </a:r>
              <a:endParaRPr lang="en-US" altLang="ko-KR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pc="-150" dirty="0" smtClean="0">
                  <a:latin typeface="맑은 고딕" pitchFamily="50" charset="-127"/>
                  <a:ea typeface="맑은 고딕" pitchFamily="50" charset="-127"/>
                </a:rPr>
                <a:t>3.7%</a:t>
              </a:r>
              <a:endParaRPr lang="ko-KR" altLang="en-US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 flipH="1" flipV="1">
              <a:off x="1115616" y="2139702"/>
              <a:ext cx="648072" cy="216024"/>
            </a:xfrm>
            <a:prstGeom prst="line">
              <a:avLst/>
            </a:prstGeom>
            <a:ln w="38100">
              <a:solidFill>
                <a:srgbClr val="FFEC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0" y="1914386"/>
            <a:ext cx="46805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높은 중복학대의 비율</a:t>
            </a:r>
            <a:endParaRPr lang="en-US" altLang="ko-KR" b="1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   : </a:t>
            </a:r>
            <a:r>
              <a:rPr lang="ko-KR" altLang="en-US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여러 유형의 학대가 복합적으로 발생하므로</a:t>
            </a:r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</a:p>
          <a:p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    </a:t>
            </a:r>
            <a:r>
              <a:rPr lang="ko-KR" altLang="en-US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통합적 접근 필요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08512" y="2994506"/>
            <a:ext cx="27010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정서학대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는 점차 증가함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4972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현황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학대행위자와 아동과의 관계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395536" y="915566"/>
            <a:ext cx="4608512" cy="3530815"/>
            <a:chOff x="107504" y="811659"/>
            <a:chExt cx="4320480" cy="3272259"/>
          </a:xfrm>
        </p:grpSpPr>
        <p:grpSp>
          <p:nvGrpSpPr>
            <p:cNvPr id="5" name="그룹 4"/>
            <p:cNvGrpSpPr/>
            <p:nvPr/>
          </p:nvGrpSpPr>
          <p:grpSpPr>
            <a:xfrm>
              <a:off x="107504" y="854191"/>
              <a:ext cx="4320480" cy="3229727"/>
              <a:chOff x="395536" y="566159"/>
              <a:chExt cx="4320480" cy="3229727"/>
            </a:xfrm>
          </p:grpSpPr>
          <p:graphicFrame>
            <p:nvGraphicFramePr>
              <p:cNvPr id="6" name="차트 5"/>
              <p:cNvGraphicFramePr/>
              <p:nvPr/>
            </p:nvGraphicFramePr>
            <p:xfrm>
              <a:off x="395536" y="1059582"/>
              <a:ext cx="4320480" cy="27363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2051720" y="2571750"/>
                <a:ext cx="1152128" cy="599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부모</a:t>
                </a:r>
                <a:endParaRPr lang="en-US" altLang="ko-KR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pc="-15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79.8%</a:t>
                </a:r>
                <a:endParaRPr lang="ko-KR" altLang="en-US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7544" y="1491630"/>
                <a:ext cx="792088" cy="484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latin typeface="맑은 고딕" pitchFamily="50" charset="-127"/>
                    <a:ea typeface="맑은 고딕" pitchFamily="50" charset="-127"/>
                  </a:rPr>
                  <a:t>친인척</a:t>
                </a:r>
                <a:endParaRPr lang="en-US" altLang="ko-KR" sz="1400" spc="-15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1400" spc="-150" dirty="0" smtClean="0">
                    <a:latin typeface="맑은 고딕" pitchFamily="50" charset="-127"/>
                    <a:ea typeface="맑은 고딕" pitchFamily="50" charset="-127"/>
                  </a:rPr>
                  <a:t>4.8%</a:t>
                </a:r>
                <a:endParaRPr lang="ko-KR" altLang="en-US" sz="1400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1680" y="1275606"/>
                <a:ext cx="864096" cy="684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latin typeface="맑은 고딕" pitchFamily="50" charset="-127"/>
                    <a:ea typeface="맑은 고딕" pitchFamily="50" charset="-127"/>
                  </a:rPr>
                  <a:t>대리</a:t>
                </a:r>
                <a:endParaRPr lang="en-US" altLang="ko-KR" sz="1400" spc="-15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ko-KR" altLang="en-US" sz="1400" spc="-150" dirty="0" smtClean="0">
                    <a:latin typeface="맑은 고딕" pitchFamily="50" charset="-127"/>
                    <a:ea typeface="맑은 고딕" pitchFamily="50" charset="-127"/>
                  </a:rPr>
                  <a:t>양육자</a:t>
                </a:r>
                <a:endParaRPr lang="en-US" altLang="ko-KR" sz="1400" spc="-15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1400" spc="-150" dirty="0" smtClean="0">
                    <a:latin typeface="맑은 고딕" pitchFamily="50" charset="-127"/>
                    <a:ea typeface="맑은 고딕" pitchFamily="50" charset="-127"/>
                  </a:rPr>
                  <a:t>12.2%</a:t>
                </a:r>
                <a:endParaRPr lang="ko-KR" altLang="en-US" sz="1400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47664" y="566159"/>
                <a:ext cx="648072" cy="484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latin typeface="맑은 고딕" pitchFamily="50" charset="-127"/>
                    <a:ea typeface="맑은 고딕" pitchFamily="50" charset="-127"/>
                  </a:rPr>
                  <a:t>타인</a:t>
                </a:r>
                <a:endParaRPr lang="en-US" altLang="ko-KR" sz="1400" spc="-15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1400" spc="-150" dirty="0" smtClean="0">
                    <a:latin typeface="맑은 고딕" pitchFamily="50" charset="-127"/>
                    <a:ea typeface="맑은 고딕" pitchFamily="50" charset="-127"/>
                  </a:rPr>
                  <a:t>1.6%</a:t>
                </a:r>
                <a:endParaRPr lang="ko-KR" altLang="en-US" sz="1400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1" name="직선 연결선 10"/>
              <p:cNvCxnSpPr/>
              <p:nvPr/>
            </p:nvCxnSpPr>
            <p:spPr>
              <a:xfrm flipH="1">
                <a:off x="1115616" y="1779662"/>
                <a:ext cx="576064" cy="216024"/>
              </a:xfrm>
              <a:prstGeom prst="line">
                <a:avLst/>
              </a:prstGeom>
              <a:ln w="38100">
                <a:solidFill>
                  <a:srgbClr val="FEC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195736" y="811659"/>
              <a:ext cx="683568" cy="484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기타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1.4%</a:t>
              </a:r>
              <a:endParaRPr lang="ko-KR" altLang="en-US" sz="1400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>
              <a:off x="262153" y="2283718"/>
              <a:ext cx="576064" cy="0"/>
            </a:xfrm>
            <a:prstGeom prst="line">
              <a:avLst/>
            </a:prstGeom>
            <a:ln w="38100">
              <a:solidFill>
                <a:srgbClr val="FEC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H="1">
              <a:off x="2195736" y="1275606"/>
              <a:ext cx="72008" cy="288032"/>
            </a:xfrm>
            <a:prstGeom prst="line">
              <a:avLst/>
            </a:prstGeom>
            <a:ln w="38100">
              <a:solidFill>
                <a:srgbClr val="FFF7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>
              <a:off x="2267744" y="1294449"/>
              <a:ext cx="504056" cy="0"/>
            </a:xfrm>
            <a:prstGeom prst="line">
              <a:avLst/>
            </a:prstGeom>
            <a:ln w="38100">
              <a:solidFill>
                <a:srgbClr val="FFF7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1835696" y="1347614"/>
              <a:ext cx="288032" cy="216024"/>
            </a:xfrm>
            <a:prstGeom prst="line">
              <a:avLst/>
            </a:prstGeom>
            <a:ln w="38100">
              <a:solidFill>
                <a:srgbClr val="FFEC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>
              <a:off x="1342273" y="1347614"/>
              <a:ext cx="504056" cy="0"/>
            </a:xfrm>
            <a:prstGeom prst="line">
              <a:avLst/>
            </a:prstGeom>
            <a:ln w="38100">
              <a:solidFill>
                <a:srgbClr val="FFEC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4355976" y="1648420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매년 학대행위자의 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80%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가량이 부모</a:t>
            </a:r>
            <a:endParaRPr lang="en-US" altLang="ko-KR" b="1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55976" y="2296492"/>
            <a:ext cx="4680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학대행위자에게 나타나는 두드러지는 특성은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  </a:t>
            </a:r>
            <a:r>
              <a:rPr lang="ko-KR" altLang="en-US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양육태도 및 방법 부족</a:t>
            </a:r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(33.7%)</a:t>
            </a:r>
            <a:r>
              <a:rPr lang="ko-KR" altLang="en-US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임</a:t>
            </a:r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20480" y="3160588"/>
            <a:ext cx="37444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아동학대예방을 위한 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  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부모 교육과 가족 기능 강화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를 위한 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  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적극적 지원이 필요함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59982"/>
            <a:ext cx="4608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보건복지부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·</a:t>
            </a:r>
            <a:r>
              <a:rPr lang="ko-KR" altLang="en-US" sz="1100" spc="-150" dirty="0" smtClean="0">
                <a:latin typeface="+mj-lt"/>
                <a:ea typeface="맑은 고딕" pitchFamily="50" charset="-127"/>
                <a:cs typeface="함초롬돋움"/>
              </a:rPr>
              <a:t>중앙아동보호전문기관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, </a:t>
            </a:r>
            <a:r>
              <a:rPr lang="en-US" altLang="ko-KR" sz="1100" spc="-150" dirty="0" smtClean="0">
                <a:latin typeface="+mj-lt"/>
              </a:rPr>
              <a:t>2015 </a:t>
            </a:r>
            <a:r>
              <a:rPr lang="ko-KR" altLang="en-US" sz="1100" spc="-150" dirty="0">
                <a:latin typeface="+mj-lt"/>
              </a:rPr>
              <a:t>전국아동학대 주요현황</a:t>
            </a:r>
            <a:r>
              <a:rPr lang="en-US" altLang="ko-KR" sz="1100" spc="-150" dirty="0">
                <a:latin typeface="+mj-lt"/>
              </a:rPr>
              <a:t>(</a:t>
            </a:r>
            <a:r>
              <a:rPr lang="ko-KR" altLang="en-US" sz="1100" spc="-150" dirty="0" smtClean="0">
                <a:latin typeface="+mj-lt"/>
              </a:rPr>
              <a:t>확정치</a:t>
            </a:r>
            <a:r>
              <a:rPr lang="en-US" altLang="ko-KR" sz="1100" spc="-150" dirty="0" smtClean="0">
                <a:latin typeface="+mj-lt"/>
              </a:rPr>
              <a:t>)</a:t>
            </a:r>
            <a:endParaRPr lang="ko-KR" altLang="en-US" sz="1100" spc="-15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05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발생요인 및 결과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1131590"/>
            <a:ext cx="288032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>
                <a:solidFill>
                  <a:schemeClr val="bg1"/>
                </a:solidFill>
              </a:rPr>
              <a:t>요인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1131590"/>
            <a:ext cx="1165225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>
                <a:solidFill>
                  <a:schemeClr val="bg1"/>
                </a:solidFill>
                <a:latin typeface="+mn-ea"/>
                <a:ea typeface="+mn-ea"/>
              </a:rPr>
              <a:t>구분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4048" y="1131590"/>
            <a:ext cx="3456384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>
                <a:solidFill>
                  <a:schemeClr val="bg1"/>
                </a:solidFill>
              </a:rPr>
              <a:t>결과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11560" y="1635646"/>
            <a:ext cx="936104" cy="868334"/>
            <a:chOff x="899592" y="1635646"/>
            <a:chExt cx="936104" cy="868334"/>
          </a:xfrm>
        </p:grpSpPr>
        <p:grpSp>
          <p:nvGrpSpPr>
            <p:cNvPr id="31" name="그룹 30"/>
            <p:cNvGrpSpPr/>
            <p:nvPr/>
          </p:nvGrpSpPr>
          <p:grpSpPr>
            <a:xfrm>
              <a:off x="899592" y="1635646"/>
              <a:ext cx="936104" cy="864096"/>
              <a:chOff x="2339752" y="2067694"/>
              <a:chExt cx="1368152" cy="1368152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2339752" y="2067694"/>
                <a:ext cx="1368152" cy="13681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4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20176" y="2120101"/>
                <a:ext cx="627250" cy="975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1050432" y="2198062"/>
              <a:ext cx="648072" cy="305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2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개인</a:t>
              </a:r>
              <a:endParaRPr lang="en-US" altLang="ko-KR" sz="12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35696" y="1668745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정신장애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/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학대경험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약물중독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자녀에 대한 비현실적 기대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충동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/</a:t>
            </a:r>
          </a:p>
          <a:p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부모역할에 대한 지식 부족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2040" y="1563638"/>
            <a:ext cx="352839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학대로 인한 사망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.</a:t>
            </a: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아동에게 깊은 상처를 줌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.</a:t>
            </a: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 자신을 무가치하게 느낌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.</a:t>
            </a: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아동의 신뢰가 파괴됨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2676857"/>
            <a:ext cx="30963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빈곤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실업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사회적 지지 체계 부족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</a:t>
            </a: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원만하지 못한 부부관계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가정폭력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</a:t>
            </a: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부모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-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자녀간 애착부족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35696" y="3723878"/>
            <a:ext cx="28083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자녀를 부모의 소유물로 여김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</a:t>
            </a: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체벌의 수용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피해아동에 대한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법적인 보호 부재 및 미비 등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32040" y="2611859"/>
            <a:ext cx="3456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비가해가족의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죄착감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외상 후 스트레스 장애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부모의 자녀 양육 기능 저하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부모 및 형제와의 다툼 증가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가출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 flipH="1">
            <a:off x="1783247" y="1491630"/>
            <a:ext cx="12340" cy="302433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4881298" y="1491630"/>
            <a:ext cx="12340" cy="302433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32040" y="3611761"/>
            <a:ext cx="3456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아동학대의 세대간 전이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학교폭력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비행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자살이 증가함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약물 남용 및 중독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성매매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등 각종 범죄가 증가함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11560" y="2646181"/>
            <a:ext cx="936104" cy="864096"/>
            <a:chOff x="899592" y="2646181"/>
            <a:chExt cx="936104" cy="864096"/>
          </a:xfrm>
        </p:grpSpPr>
        <p:grpSp>
          <p:nvGrpSpPr>
            <p:cNvPr id="39" name="그룹 38"/>
            <p:cNvGrpSpPr/>
            <p:nvPr/>
          </p:nvGrpSpPr>
          <p:grpSpPr>
            <a:xfrm>
              <a:off x="899592" y="2646181"/>
              <a:ext cx="936104" cy="864096"/>
              <a:chOff x="2699792" y="2499742"/>
              <a:chExt cx="936104" cy="864096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2699792" y="2499742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4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6228" y="2589799"/>
                <a:ext cx="599657" cy="513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042814" y="3169134"/>
              <a:ext cx="648072" cy="305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2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가족</a:t>
              </a:r>
              <a:endParaRPr lang="en-US" altLang="ko-KR" sz="12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11560" y="3723878"/>
            <a:ext cx="936104" cy="864096"/>
            <a:chOff x="899592" y="3723878"/>
            <a:chExt cx="936104" cy="864096"/>
          </a:xfrm>
        </p:grpSpPr>
        <p:grpSp>
          <p:nvGrpSpPr>
            <p:cNvPr id="44" name="그룹 43"/>
            <p:cNvGrpSpPr/>
            <p:nvPr/>
          </p:nvGrpSpPr>
          <p:grpSpPr>
            <a:xfrm>
              <a:off x="899592" y="3723878"/>
              <a:ext cx="936104" cy="864096"/>
              <a:chOff x="2483768" y="3219822"/>
              <a:chExt cx="936104" cy="864096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2483768" y="3219822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4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2556" y="3228256"/>
                <a:ext cx="598386" cy="59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057469" y="4257098"/>
              <a:ext cx="648072" cy="305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2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사회</a:t>
              </a:r>
              <a:endParaRPr lang="en-US" altLang="ko-KR" sz="12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1779662"/>
            <a:ext cx="7992888" cy="180020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55576" y="1635646"/>
            <a:ext cx="118717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2640" y="1635646"/>
            <a:ext cx="13190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아동학대는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en-US" altLang="ko-KR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· · 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221171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>
                <a:latin typeface="+mj-lt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아동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이 가진 여러 특성과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아동을 둘러싸고 있는 부모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가족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사회 등의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주변 환경과의 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역동적 관계를 고려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할 필요가 있음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003798"/>
            <a:ext cx="68407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개인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가족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사회에까지 부정적인 파급효과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를 미침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05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발생요인 및 결과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3" descr="C:\Documents and Settings\user\Local Settings\Temporary Internet Files\Content.IE5\MKWY125P\MC900445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746"/>
            <a:ext cx="1087731" cy="1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후유증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059582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아동학대는 </a:t>
            </a:r>
            <a:r>
              <a:rPr lang="ko-KR" altLang="en-US" sz="20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모든 범죄의 근원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이 됨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79512" y="1563638"/>
            <a:ext cx="6552728" cy="2609710"/>
            <a:chOff x="107504" y="1330192"/>
            <a:chExt cx="6552728" cy="2609710"/>
          </a:xfrm>
        </p:grpSpPr>
        <p:grpSp>
          <p:nvGrpSpPr>
            <p:cNvPr id="15" name="그룹 14"/>
            <p:cNvGrpSpPr/>
            <p:nvPr/>
          </p:nvGrpSpPr>
          <p:grpSpPr>
            <a:xfrm>
              <a:off x="107504" y="1914967"/>
              <a:ext cx="6552728" cy="1440160"/>
              <a:chOff x="1043608" y="1275606"/>
              <a:chExt cx="6768752" cy="1440160"/>
            </a:xfrm>
          </p:grpSpPr>
          <p:sp>
            <p:nvSpPr>
              <p:cNvPr id="9" name="갈매기형 수장 8"/>
              <p:cNvSpPr/>
              <p:nvPr/>
            </p:nvSpPr>
            <p:spPr>
              <a:xfrm>
                <a:off x="1043608" y="1275606"/>
                <a:ext cx="2448272" cy="1440160"/>
              </a:xfrm>
              <a:prstGeom prst="chevron">
                <a:avLst>
                  <a:gd name="adj" fmla="val 34457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갈매기형 수장 9"/>
              <p:cNvSpPr/>
              <p:nvPr/>
            </p:nvSpPr>
            <p:spPr>
              <a:xfrm>
                <a:off x="3203848" y="1275606"/>
                <a:ext cx="2448272" cy="1440160"/>
              </a:xfrm>
              <a:prstGeom prst="chevron">
                <a:avLst>
                  <a:gd name="adj" fmla="val 34457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갈매기형 수장 10"/>
              <p:cNvSpPr/>
              <p:nvPr/>
            </p:nvSpPr>
            <p:spPr>
              <a:xfrm>
                <a:off x="5364088" y="1275606"/>
                <a:ext cx="2448272" cy="1440160"/>
              </a:xfrm>
              <a:prstGeom prst="chevron">
                <a:avLst>
                  <a:gd name="adj" fmla="val 34457"/>
                </a:avLst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95536" y="1330192"/>
              <a:ext cx="13681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연쇄살인범 </a:t>
              </a:r>
              <a:endParaRPr lang="en-US" altLang="ko-KR" sz="16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유영철</a:t>
              </a:r>
              <a:r>
                <a:rPr lang="en-US" altLang="ko-KR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(2004)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6" y="1338903"/>
              <a:ext cx="18722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부산 여중생 </a:t>
              </a:r>
              <a:endParaRPr lang="en-US" altLang="ko-KR" sz="16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살해범 김길태</a:t>
              </a:r>
              <a:r>
                <a:rPr lang="en-US" altLang="ko-KR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(2010)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1338903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나주 </a:t>
              </a:r>
              <a:r>
                <a:rPr lang="ko-KR" altLang="en-US" sz="1600" b="1" spc="-150" dirty="0" err="1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초등생</a:t>
              </a:r>
              <a:endParaRPr lang="en-US" altLang="ko-KR" sz="16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성폭행범 고종석</a:t>
              </a:r>
              <a:r>
                <a:rPr lang="en-US" altLang="ko-KR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(2012)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520" y="3355127"/>
              <a:ext cx="1728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친부의 음주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/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폭력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친모의 정서학대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1720" y="3355127"/>
              <a:ext cx="20882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유년시절 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친부에 의한 신체학대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9952" y="3490933"/>
              <a:ext cx="20882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불우한 성장과정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444208" y="1491630"/>
            <a:ext cx="2903984" cy="2536056"/>
            <a:chOff x="6444208" y="1275606"/>
            <a:chExt cx="2903984" cy="2536056"/>
          </a:xfrm>
        </p:grpSpPr>
        <p:graphicFrame>
          <p:nvGraphicFramePr>
            <p:cNvPr id="20" name="차트 19"/>
            <p:cNvGraphicFramePr/>
            <p:nvPr/>
          </p:nvGraphicFramePr>
          <p:xfrm>
            <a:off x="6444208" y="1563638"/>
            <a:ext cx="2903984" cy="2248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876256" y="1275606"/>
              <a:ext cx="18722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강력범죄자들의</a:t>
              </a:r>
              <a:endParaRPr lang="en-US" altLang="ko-KR" sz="16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600" b="1" spc="-150" dirty="0" err="1" smtClean="0">
                  <a:solidFill>
                    <a:srgbClr val="C09200"/>
                  </a:solidFill>
                  <a:latin typeface="맑은 고딕" pitchFamily="50" charset="-127"/>
                  <a:ea typeface="맑은 고딕" pitchFamily="50" charset="-127"/>
                  <a:cs typeface="함초롬돋움"/>
                </a:rPr>
                <a:t>어린시절</a:t>
              </a:r>
              <a:endParaRPr lang="en-US" altLang="ko-KR" sz="16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0232" y="2571750"/>
              <a:ext cx="16561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       이혼</a:t>
              </a:r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, 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등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4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부모 문제로 </a:t>
              </a:r>
              <a:endParaRPr lang="en-US" altLang="ko-KR" sz="1400" b="1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 algn="ctr"/>
              <a:r>
                <a:rPr lang="ko-KR" altLang="en-US" sz="14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      고통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받음</a:t>
              </a:r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</a:t>
              </a:r>
              <a:r>
                <a:rPr lang="en-US" altLang="ko-KR" sz="14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66.7%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40352" y="2254101"/>
              <a:ext cx="10801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부모 문제 </a:t>
              </a:r>
              <a:r>
                <a:rPr lang="en-US" altLang="ko-KR" sz="12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X</a:t>
              </a:r>
            </a:p>
            <a:p>
              <a:pPr algn="ctr"/>
              <a:r>
                <a:rPr lang="en-US" altLang="ko-KR" sz="12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33.3%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중앙일보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(2012. 5. 29),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방치된 어린 시절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그 분노가 범죄의 뿌리다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100" spc="-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474" y="1750912"/>
            <a:ext cx="1502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4610" y="1894928"/>
            <a:ext cx="31356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들어가며</a:t>
            </a:r>
            <a:endParaRPr lang="ko-KR" altLang="en-US" sz="4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후유증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61" y="2004702"/>
            <a:ext cx="1692188" cy="9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도넛 8"/>
          <p:cNvSpPr/>
          <p:nvPr/>
        </p:nvSpPr>
        <p:spPr>
          <a:xfrm>
            <a:off x="3347864" y="1491630"/>
            <a:ext cx="2232248" cy="2232248"/>
          </a:xfrm>
          <a:prstGeom prst="donut">
            <a:avLst>
              <a:gd name="adj" fmla="val 90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51520" y="1833195"/>
            <a:ext cx="3419872" cy="144016"/>
            <a:chOff x="219621" y="2643758"/>
            <a:chExt cx="3200251" cy="144016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51520" y="2715766"/>
              <a:ext cx="316835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219621" y="264375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flipH="1">
            <a:off x="5319567" y="1838022"/>
            <a:ext cx="3419872" cy="144016"/>
            <a:chOff x="219621" y="2643758"/>
            <a:chExt cx="3200251" cy="144016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251520" y="2715766"/>
              <a:ext cx="316835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/>
            <p:cNvSpPr/>
            <p:nvPr/>
          </p:nvSpPr>
          <p:spPr>
            <a:xfrm>
              <a:off x="219621" y="264375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9007" y="1491630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신체손상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5751" y="1482338"/>
            <a:ext cx="1656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심리</a:t>
            </a:r>
            <a:r>
              <a:rPr lang="en-US" altLang="ko-KR" b="1" spc="-150" dirty="0" smtClean="0">
                <a:solidFill>
                  <a:srgbClr val="FFC000"/>
                </a:solidFill>
                <a:ea typeface="맑은 고딕" pitchFamily="50" charset="-127"/>
                <a:cs typeface="함초롬돋움"/>
              </a:rPr>
              <a:t>·</a:t>
            </a:r>
            <a:r>
              <a:rPr lang="ko-KR" altLang="en-US" b="1" spc="-150" dirty="0" smtClean="0">
                <a:solidFill>
                  <a:srgbClr val="FFC000"/>
                </a:solidFill>
                <a:ea typeface="맑은 고딕" pitchFamily="50" charset="-127"/>
                <a:cs typeface="함초롬돋움"/>
              </a:rPr>
              <a:t>정서</a:t>
            </a:r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손상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3151" y="2211146"/>
            <a:ext cx="27003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피부결손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화상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골절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안구출혈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장기파열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두뇌손상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성장실패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생리기능 변화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사망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88320" y="2211710"/>
            <a:ext cx="34111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중추신경계 손상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지능</a:t>
            </a:r>
            <a:r>
              <a:rPr lang="en-US" altLang="ko-KR" sz="1600" spc="-150" dirty="0"/>
              <a:t>·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자아기능 손상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감정조절기능 저하 및 이상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자기개념 손상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무력감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애착형성 붕괴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충동조절능력 저하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또래관계 붕괴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자학적</a:t>
            </a:r>
            <a:r>
              <a:rPr lang="en-US" altLang="ko-KR" sz="1600" spc="-150" dirty="0"/>
              <a:t>·</a:t>
            </a:r>
            <a:r>
              <a:rPr lang="ko-KR" altLang="en-US" sz="1600" spc="-150" dirty="0"/>
              <a:t>자기파괴 행동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정신병리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46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419872" y="1491630"/>
            <a:ext cx="2232248" cy="2232248"/>
            <a:chOff x="2627784" y="1131590"/>
            <a:chExt cx="3096344" cy="3096344"/>
          </a:xfrm>
        </p:grpSpPr>
        <p:sp>
          <p:nvSpPr>
            <p:cNvPr id="2" name="도넛 1"/>
            <p:cNvSpPr/>
            <p:nvPr/>
          </p:nvSpPr>
          <p:spPr>
            <a:xfrm>
              <a:off x="2627784" y="1131590"/>
              <a:ext cx="3096344" cy="3096344"/>
            </a:xfrm>
            <a:prstGeom prst="donut">
              <a:avLst>
                <a:gd name="adj" fmla="val 903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3" name="그림 2" descr="noun_43499_cc.png"/>
            <p:cNvPicPr>
              <a:picLocks noChangeAspect="1"/>
            </p:cNvPicPr>
            <p:nvPr/>
          </p:nvPicPr>
          <p:blipFill>
            <a:blip r:embed="rId2" cstate="print"/>
            <a:srcRect b="15000"/>
            <a:stretch>
              <a:fillRect/>
            </a:stretch>
          </p:blipFill>
          <p:spPr>
            <a:xfrm>
              <a:off x="3059831" y="1635646"/>
              <a:ext cx="2202611" cy="1872208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3347864" y="1779662"/>
            <a:ext cx="432048" cy="432048"/>
            <a:chOff x="2483768" y="1203598"/>
            <a:chExt cx="3240360" cy="2808312"/>
          </a:xfrm>
        </p:grpSpPr>
        <p:sp>
          <p:nvSpPr>
            <p:cNvPr id="7" name="타원 6"/>
            <p:cNvSpPr/>
            <p:nvPr/>
          </p:nvSpPr>
          <p:spPr>
            <a:xfrm>
              <a:off x="2483768" y="1203598"/>
              <a:ext cx="3240360" cy="28083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220268" y="1805379"/>
              <a:ext cx="1761999" cy="1558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364088" y="1707654"/>
            <a:ext cx="432048" cy="432048"/>
            <a:chOff x="2483768" y="1203598"/>
            <a:chExt cx="3240360" cy="2808312"/>
          </a:xfrm>
        </p:grpSpPr>
        <p:sp>
          <p:nvSpPr>
            <p:cNvPr id="11" name="타원 10"/>
            <p:cNvSpPr/>
            <p:nvPr/>
          </p:nvSpPr>
          <p:spPr>
            <a:xfrm>
              <a:off x="2483768" y="1203598"/>
              <a:ext cx="3240360" cy="28083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220268" y="1805379"/>
              <a:ext cx="1761999" cy="1558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275856" y="2859782"/>
            <a:ext cx="432048" cy="432048"/>
            <a:chOff x="2483768" y="1203598"/>
            <a:chExt cx="3240360" cy="2808312"/>
          </a:xfrm>
        </p:grpSpPr>
        <p:sp>
          <p:nvSpPr>
            <p:cNvPr id="14" name="타원 13"/>
            <p:cNvSpPr/>
            <p:nvPr/>
          </p:nvSpPr>
          <p:spPr>
            <a:xfrm>
              <a:off x="2483768" y="1203598"/>
              <a:ext cx="3240360" cy="28083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220268" y="1805379"/>
              <a:ext cx="1761999" cy="1558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364088" y="3147814"/>
            <a:ext cx="432048" cy="432048"/>
            <a:chOff x="2483768" y="1203598"/>
            <a:chExt cx="3240360" cy="2808312"/>
          </a:xfrm>
        </p:grpSpPr>
        <p:sp>
          <p:nvSpPr>
            <p:cNvPr id="17" name="타원 16"/>
            <p:cNvSpPr/>
            <p:nvPr/>
          </p:nvSpPr>
          <p:spPr>
            <a:xfrm>
              <a:off x="2483768" y="1203598"/>
              <a:ext cx="3240360" cy="28083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3220268" y="1805379"/>
              <a:ext cx="1761999" cy="1558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7504" y="1102272"/>
            <a:ext cx="449999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+mn-ea"/>
              </a:rPr>
              <a:t>정서적 문제</a:t>
            </a:r>
            <a:r>
              <a:rPr lang="en-US" altLang="ko-KR" sz="1400" spc="-150" dirty="0" smtClean="0">
                <a:latin typeface="+mn-ea"/>
              </a:rPr>
              <a:t>, </a:t>
            </a:r>
            <a:r>
              <a:rPr lang="ko-KR" altLang="en-US" sz="1400" spc="-150" dirty="0" smtClean="0">
                <a:latin typeface="+mn-ea"/>
              </a:rPr>
              <a:t>행동상의 문제</a:t>
            </a:r>
            <a:r>
              <a:rPr lang="en-US" altLang="ko-KR" sz="1400" spc="-150" dirty="0" smtClean="0">
                <a:latin typeface="+mn-ea"/>
              </a:rPr>
              <a:t>, </a:t>
            </a:r>
            <a:r>
              <a:rPr lang="ko-KR" altLang="en-US" sz="1400" spc="-150" dirty="0" smtClean="0">
                <a:latin typeface="+mn-ea"/>
              </a:rPr>
              <a:t>학습문제 등을 야기함</a:t>
            </a:r>
            <a:r>
              <a:rPr lang="en-US" altLang="ko-KR" sz="1400" spc="-150" dirty="0" smtClean="0">
                <a:latin typeface="+mn-ea"/>
              </a:rPr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+mn-ea"/>
              </a:rPr>
              <a:t>타인을 신뢰하지 못하고 버려질 것에 대해 불안해하고</a:t>
            </a:r>
            <a:r>
              <a:rPr lang="en-US" altLang="ko-KR" sz="1400" spc="-150" dirty="0" smtClean="0">
                <a:latin typeface="+mn-ea"/>
              </a:rPr>
              <a:t>, </a:t>
            </a:r>
            <a:br>
              <a:rPr lang="en-US" altLang="ko-KR" sz="1400" spc="-150" dirty="0" smtClean="0">
                <a:latin typeface="+mn-ea"/>
              </a:rPr>
            </a:br>
            <a:r>
              <a:rPr lang="en-US" altLang="ko-KR" sz="1400" spc="-150" dirty="0" smtClean="0">
                <a:latin typeface="+mn-ea"/>
              </a:rPr>
              <a:t>  </a:t>
            </a:r>
            <a:r>
              <a:rPr lang="ko-KR" altLang="en-US" sz="1400" spc="-150" dirty="0" smtClean="0">
                <a:latin typeface="+mn-ea"/>
              </a:rPr>
              <a:t>타인과의 관계에서 긴장이나 공격성을 보임</a:t>
            </a:r>
            <a:r>
              <a:rPr lang="en-US" altLang="ko-KR" sz="1400" spc="-150" dirty="0" smtClean="0">
                <a:latin typeface="+mn-ea"/>
              </a:rPr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+mn-ea"/>
              </a:rPr>
              <a:t>성인기 자아 개념에 부정적인 영향을 미침</a:t>
            </a:r>
            <a:r>
              <a:rPr lang="en-US" altLang="ko-KR" sz="1400" spc="-150" dirty="0" smtClean="0">
                <a:latin typeface="+mn-ea"/>
              </a:rPr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+mn-ea"/>
              </a:rPr>
              <a:t>자신의 자녀를 학대할 가능성을 높임</a:t>
            </a:r>
            <a:r>
              <a:rPr lang="en-US" altLang="ko-KR" sz="1400" spc="-150" dirty="0" smtClean="0">
                <a:latin typeface="+mn-ea"/>
              </a:rPr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+mn-ea"/>
              </a:rPr>
              <a:t>성인기의 분노와 공격성</a:t>
            </a:r>
            <a:r>
              <a:rPr lang="en-US" altLang="ko-KR" sz="1400" spc="-150" dirty="0" smtClean="0">
                <a:latin typeface="+mn-ea"/>
              </a:rPr>
              <a:t>, </a:t>
            </a:r>
            <a:r>
              <a:rPr lang="ko-KR" altLang="en-US" sz="1400" spc="-150" dirty="0" smtClean="0">
                <a:latin typeface="+mn-ea"/>
              </a:rPr>
              <a:t>수면장애</a:t>
            </a:r>
            <a:r>
              <a:rPr lang="en-US" altLang="ko-KR" sz="1400" spc="-150" dirty="0" smtClean="0">
                <a:latin typeface="+mn-ea"/>
              </a:rPr>
              <a:t>, </a:t>
            </a:r>
          </a:p>
          <a:p>
            <a:pPr>
              <a:defRPr/>
            </a:pPr>
            <a:r>
              <a:rPr lang="en-US" altLang="ko-KR" sz="1400" spc="-150" dirty="0" smtClean="0">
                <a:latin typeface="+mn-ea"/>
              </a:rPr>
              <a:t>  </a:t>
            </a:r>
            <a:r>
              <a:rPr lang="ko-KR" altLang="en-US" sz="1400" spc="-150" dirty="0" smtClean="0">
                <a:latin typeface="+mn-ea"/>
              </a:rPr>
              <a:t>약물중독</a:t>
            </a:r>
            <a:r>
              <a:rPr lang="en-US" altLang="ko-KR" sz="1400" spc="-150" dirty="0" smtClean="0">
                <a:latin typeface="+mn-ea"/>
              </a:rPr>
              <a:t>, </a:t>
            </a:r>
            <a:r>
              <a:rPr lang="ko-KR" altLang="en-US" sz="1400" spc="-150" dirty="0" smtClean="0">
                <a:latin typeface="+mn-ea"/>
              </a:rPr>
              <a:t>자살충동에 영향을 미침</a:t>
            </a:r>
            <a:r>
              <a:rPr lang="en-US" altLang="ko-KR" sz="1400" spc="-150" dirty="0" smtClean="0">
                <a:latin typeface="+mn-ea"/>
              </a:rPr>
              <a:t>.</a:t>
            </a:r>
            <a:endParaRPr lang="en-US" altLang="ko-KR" sz="1400" spc="-150" dirty="0">
              <a:latin typeface="+mn-ea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" y="2643758"/>
            <a:ext cx="3419872" cy="144016"/>
            <a:chOff x="219621" y="2643758"/>
            <a:chExt cx="3200251" cy="144016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251520" y="2715766"/>
              <a:ext cx="316835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/>
            <p:cNvSpPr/>
            <p:nvPr/>
          </p:nvSpPr>
          <p:spPr>
            <a:xfrm>
              <a:off x="219621" y="264375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36512" y="834266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신체학대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grpSp>
        <p:nvGrpSpPr>
          <p:cNvPr id="44" name="그룹 43"/>
          <p:cNvGrpSpPr/>
          <p:nvPr/>
        </p:nvGrpSpPr>
        <p:grpSpPr>
          <a:xfrm flipH="1">
            <a:off x="5620219" y="2643758"/>
            <a:ext cx="3523780" cy="144016"/>
            <a:chOff x="372021" y="2796158"/>
            <a:chExt cx="3200251" cy="144016"/>
          </a:xfrm>
        </p:grpSpPr>
        <p:cxnSp>
          <p:nvCxnSpPr>
            <p:cNvPr id="42" name="직선 연결선 41"/>
            <p:cNvCxnSpPr/>
            <p:nvPr/>
          </p:nvCxnSpPr>
          <p:spPr>
            <a:xfrm>
              <a:off x="403920" y="2868166"/>
              <a:ext cx="316835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타원 42"/>
            <p:cNvSpPr/>
            <p:nvPr/>
          </p:nvSpPr>
          <p:spPr>
            <a:xfrm>
              <a:off x="372021" y="279615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09588" y="834266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정서학대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4128" y="1131590"/>
            <a:ext cx="449999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/>
              <a:t>유아기의 정서학대는 치명적인 후유증을 </a:t>
            </a:r>
            <a:endParaRPr lang="en-US" altLang="ko-KR" sz="1400" spc="-150" dirty="0" smtClean="0"/>
          </a:p>
          <a:p>
            <a:pPr>
              <a:defRPr/>
            </a:pPr>
            <a:r>
              <a:rPr lang="en-US" altLang="ko-KR" sz="1400" spc="-150" dirty="0" smtClean="0"/>
              <a:t> </a:t>
            </a:r>
            <a:r>
              <a:rPr lang="ko-KR" altLang="en-US" sz="1400" spc="-150" dirty="0" smtClean="0"/>
              <a:t>겪게 함</a:t>
            </a:r>
            <a:r>
              <a:rPr lang="en-US" altLang="ko-KR" sz="1400" spc="-150" dirty="0" smtClean="0"/>
              <a:t>.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/>
              <a:t>낮은 자아 </a:t>
            </a:r>
            <a:r>
              <a:rPr lang="ko-KR" altLang="en-US" sz="1400" spc="-150" dirty="0" err="1" smtClean="0"/>
              <a:t>존중감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의존성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우울증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도벽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거짓말</a:t>
            </a:r>
            <a:r>
              <a:rPr lang="en-US" altLang="ko-KR" sz="1400" spc="-150" dirty="0" smtClean="0"/>
              <a:t>, </a:t>
            </a:r>
          </a:p>
          <a:p>
            <a:pPr>
              <a:defRPr/>
            </a:pPr>
            <a:r>
              <a:rPr lang="en-US" altLang="ko-KR" sz="1400" spc="-150" dirty="0" smtClean="0"/>
              <a:t>  </a:t>
            </a:r>
            <a:r>
              <a:rPr lang="ko-KR" altLang="en-US" sz="1400" spc="-150" dirty="0" smtClean="0"/>
              <a:t>낮은 학업 성취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타인에 대한 공격성 등과 같은 </a:t>
            </a:r>
            <a:endParaRPr lang="en-US" altLang="ko-KR" sz="1400" spc="-150" dirty="0" smtClean="0"/>
          </a:p>
          <a:p>
            <a:pPr>
              <a:defRPr/>
            </a:pPr>
            <a:r>
              <a:rPr lang="en-US" altLang="ko-KR" sz="1400" spc="-150" dirty="0" smtClean="0"/>
              <a:t>  </a:t>
            </a:r>
            <a:r>
              <a:rPr lang="ko-KR" altLang="en-US" sz="1400" spc="-150" dirty="0" smtClean="0"/>
              <a:t>문제 행동과의 관계가 입증되고 있음</a:t>
            </a:r>
            <a:r>
              <a:rPr lang="en-US" altLang="ko-KR" sz="1400" spc="-150" dirty="0" smtClean="0"/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/>
              <a:t>가정폭력</a:t>
            </a:r>
            <a:r>
              <a:rPr lang="en-US" altLang="ko-KR" sz="1400" spc="-150" dirty="0" smtClean="0"/>
              <a:t>, </a:t>
            </a:r>
            <a:r>
              <a:rPr lang="ko-KR" altLang="en-US" sz="1400" spc="-150" dirty="0" smtClean="0"/>
              <a:t>성인기 정신건강 문제</a:t>
            </a:r>
            <a:r>
              <a:rPr lang="en-US" altLang="ko-KR" sz="1400" spc="-150" dirty="0" smtClean="0"/>
              <a:t>,</a:t>
            </a:r>
            <a:r>
              <a:rPr lang="ko-KR" altLang="en-US" sz="1400" spc="-150" dirty="0" smtClean="0"/>
              <a:t> 약물중독이 </a:t>
            </a:r>
            <a:endParaRPr lang="en-US" altLang="ko-KR" sz="1400" spc="-150" dirty="0" smtClean="0"/>
          </a:p>
          <a:p>
            <a:pPr>
              <a:defRPr/>
            </a:pPr>
            <a:r>
              <a:rPr lang="en-US" altLang="ko-KR" sz="1400" spc="-150" dirty="0" smtClean="0"/>
              <a:t>  </a:t>
            </a:r>
            <a:r>
              <a:rPr lang="ko-KR" altLang="en-US" sz="1400" spc="-150" dirty="0" smtClean="0"/>
              <a:t>가정에서 빈번하게 나타남</a:t>
            </a:r>
            <a:r>
              <a:rPr lang="en-US" altLang="ko-KR" sz="1400" spc="-150" dirty="0" smtClean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504" y="2715766"/>
            <a:ext cx="8038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방임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504" y="3003798"/>
            <a:ext cx="3960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수동적이며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사회적으로 위축된 모습을 </a:t>
            </a:r>
            <a:endParaRPr kumimoji="0" lang="en-US" altLang="ko-KR" sz="14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경향이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방임이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지속되면 사회적 기능</a:t>
            </a:r>
            <a:r>
              <a:rPr kumimoji="0" lang="en-US" altLang="ko-KR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대인관계</a:t>
            </a:r>
            <a:r>
              <a:rPr kumimoji="0" lang="en-US" altLang="ko-KR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학업성취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4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등에서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심각한 손상을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초래함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영유아기 </a:t>
            </a:r>
            <a:r>
              <a:rPr kumimoji="0" lang="ko-KR" altLang="en-US" sz="140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주양육자와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안정적인 애착관계를 형성하지 </a:t>
            </a:r>
            <a:endParaRPr kumimoji="0" lang="en-US" altLang="ko-KR" sz="14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못하면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이후 발달상의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문제를 초래함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kumimoji="0" lang="ko-KR" altLang="en-US" sz="14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저학년기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준비도가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떨어짐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40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고학년기</a:t>
            </a:r>
            <a:r>
              <a:rPr kumimoji="0" lang="ko-KR" altLang="en-US" sz="14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심각한 학습장애를 </a:t>
            </a:r>
            <a:r>
              <a:rPr kumimoji="0"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보임</a:t>
            </a:r>
            <a:r>
              <a:rPr kumimoji="0"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2724477"/>
            <a:ext cx="11639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성학대</a:t>
            </a:r>
            <a:endParaRPr lang="en-US" altLang="ko-KR" b="1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31478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신체적 상해 이외의 자해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우울증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defRPr/>
            </a:pP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자아 </a:t>
            </a:r>
            <a:r>
              <a:rPr lang="ko-KR" altLang="en-US" sz="14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존중감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상실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성충동 조절의 문제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등의 </a:t>
            </a:r>
            <a:endParaRPr lang="en-US" altLang="ko-KR" sz="14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심각한 정신적 후유증을 유발할 수 있음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아동의 나이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지속기간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학대수준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고의성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위협이나 강압의 정도 등에 따라 </a:t>
            </a:r>
            <a:r>
              <a:rPr lang="ko-KR" altLang="en-US" sz="14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성학대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후유증의 심각성이 좌우됨</a:t>
            </a:r>
            <a:r>
              <a:rPr lang="en-US" altLang="ko-KR" sz="14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후유증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학대유형별 후유증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38718"/>
            <a:ext cx="1502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995686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아동보호전문기관 운영 및 사례개입과정</a:t>
            </a:r>
            <a:endParaRPr lang="en-US" altLang="ko-KR" sz="3200" b="1" spc="-15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아동보호전문기관 운영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법적 근거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" name="그룹 20"/>
          <p:cNvGrpSpPr>
            <a:grpSpLocks/>
          </p:cNvGrpSpPr>
          <p:nvPr/>
        </p:nvGrpSpPr>
        <p:grpSpPr bwMode="auto">
          <a:xfrm>
            <a:off x="4932040" y="913212"/>
            <a:ext cx="3528392" cy="3890786"/>
            <a:chOff x="446286" y="1380336"/>
            <a:chExt cx="4191376" cy="4727118"/>
          </a:xfrm>
        </p:grpSpPr>
        <p:pic>
          <p:nvPicPr>
            <p:cNvPr id="7" name="그림 60" descr="043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286" y="1380336"/>
              <a:ext cx="4191376" cy="472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1"/>
            <p:cNvSpPr>
              <a:spLocks noChangeArrowheads="1"/>
            </p:cNvSpPr>
            <p:nvPr/>
          </p:nvSpPr>
          <p:spPr bwMode="auto">
            <a:xfrm>
              <a:off x="2122836" y="2517657"/>
              <a:ext cx="576632" cy="8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중앙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서울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인천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경기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직사각형 1"/>
            <p:cNvSpPr>
              <a:spLocks noChangeArrowheads="1"/>
            </p:cNvSpPr>
            <p:nvPr/>
          </p:nvSpPr>
          <p:spPr bwMode="auto">
            <a:xfrm>
              <a:off x="3128767" y="2867602"/>
              <a:ext cx="491286" cy="20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강원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직사각형 1"/>
            <p:cNvSpPr>
              <a:spLocks noChangeArrowheads="1"/>
            </p:cNvSpPr>
            <p:nvPr/>
          </p:nvSpPr>
          <p:spPr bwMode="auto">
            <a:xfrm>
              <a:off x="2541974" y="3392520"/>
              <a:ext cx="481460" cy="20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충북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직사각형 1"/>
            <p:cNvSpPr>
              <a:spLocks noChangeArrowheads="1"/>
            </p:cNvSpPr>
            <p:nvPr/>
          </p:nvSpPr>
          <p:spPr bwMode="auto">
            <a:xfrm>
              <a:off x="1871354" y="3392520"/>
              <a:ext cx="481460" cy="41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대전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충남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</a:p>
          </p:txBody>
        </p:sp>
        <p:sp>
          <p:nvSpPr>
            <p:cNvPr id="12" name="직사각형 1"/>
            <p:cNvSpPr>
              <a:spLocks noChangeArrowheads="1"/>
            </p:cNvSpPr>
            <p:nvPr/>
          </p:nvSpPr>
          <p:spPr bwMode="auto">
            <a:xfrm>
              <a:off x="3464076" y="3567492"/>
              <a:ext cx="491286" cy="41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대구 </a:t>
              </a:r>
              <a:r>
                <a:rPr lang="en-US" altLang="ko-KR" sz="11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en-US" alt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경북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직사각형 1"/>
            <p:cNvSpPr>
              <a:spLocks noChangeArrowheads="1"/>
            </p:cNvSpPr>
            <p:nvPr/>
          </p:nvSpPr>
          <p:spPr bwMode="auto">
            <a:xfrm>
              <a:off x="2039009" y="4004924"/>
              <a:ext cx="481460" cy="20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전북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직사각형 1"/>
            <p:cNvSpPr>
              <a:spLocks noChangeArrowheads="1"/>
            </p:cNvSpPr>
            <p:nvPr/>
          </p:nvSpPr>
          <p:spPr bwMode="auto">
            <a:xfrm>
              <a:off x="1787526" y="4442355"/>
              <a:ext cx="481460" cy="41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광주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전남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직사각형 1"/>
            <p:cNvSpPr>
              <a:spLocks noChangeArrowheads="1"/>
            </p:cNvSpPr>
            <p:nvPr/>
          </p:nvSpPr>
          <p:spPr bwMode="auto">
            <a:xfrm>
              <a:off x="2902041" y="4166978"/>
              <a:ext cx="481460" cy="61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부산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울산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경남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직사각형 1"/>
            <p:cNvSpPr>
              <a:spLocks noChangeArrowheads="1"/>
            </p:cNvSpPr>
            <p:nvPr/>
          </p:nvSpPr>
          <p:spPr bwMode="auto">
            <a:xfrm>
              <a:off x="1871354" y="5667163"/>
              <a:ext cx="481460" cy="20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algn="ctr" rotWithShape="0">
                <a:prstClr val="black">
                  <a:alpha val="9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j-ea"/>
                  <a:ea typeface="+mj-ea"/>
                </a:rPr>
                <a:t>제주 </a:t>
              </a:r>
              <a:r>
                <a:rPr lang="en-US" altLang="ko-KR" sz="1100" b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sz="11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 rot="21091465">
            <a:off x="5065387" y="1273252"/>
            <a:ext cx="2353701" cy="360040"/>
          </a:xfrm>
          <a:prstGeom prst="rect">
            <a:avLst/>
          </a:prstGeom>
          <a:solidFill>
            <a:srgbClr val="40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 rot="21091465">
            <a:off x="5042452" y="1273252"/>
            <a:ext cx="26152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전국아동보호전문기관 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57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개소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7544" y="1491632"/>
            <a:ext cx="4104456" cy="129614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55515" y="1275607"/>
            <a:ext cx="317555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80496" y="1275607"/>
            <a:ext cx="35283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아동보호전문기관 설치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45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1560" y="1812762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/>
              <a:t>학대 받은 아동의 발견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보호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치료에 대한 </a:t>
            </a:r>
            <a:endParaRPr lang="en-US" altLang="ko-KR" sz="1600" spc="-150" dirty="0" smtClean="0"/>
          </a:p>
          <a:p>
            <a:pPr>
              <a:defRPr/>
            </a:pPr>
            <a:r>
              <a:rPr lang="ko-KR" altLang="en-US" sz="1600" spc="-150" dirty="0" smtClean="0"/>
              <a:t> 신속한 처리 및 아동학대 예방을 담당하는 </a:t>
            </a:r>
            <a:endParaRPr lang="en-US" altLang="ko-KR" sz="1600" spc="-150" dirty="0" smtClean="0"/>
          </a:p>
          <a:p>
            <a:pPr>
              <a:defRPr/>
            </a:pPr>
            <a:r>
              <a:rPr lang="ko-KR" altLang="en-US" sz="1600" spc="-150" dirty="0" smtClean="0"/>
              <a:t> 아동보호전문기관을 설치함</a:t>
            </a:r>
            <a:r>
              <a:rPr lang="en-US" altLang="ko-KR" sz="1600" spc="-150" dirty="0" smtClean="0"/>
              <a:t>.</a:t>
            </a:r>
            <a:r>
              <a:rPr lang="ko-KR" altLang="en-US" sz="1600" spc="-150" dirty="0" smtClean="0"/>
              <a:t> </a:t>
            </a:r>
            <a:endParaRPr lang="ko-KR" altLang="en-US" sz="1600" spc="-150" dirty="0"/>
          </a:p>
        </p:txBody>
      </p:sp>
      <p:sp>
        <p:nvSpPr>
          <p:cNvPr id="32" name="직사각형 31"/>
          <p:cNvSpPr/>
          <p:nvPr/>
        </p:nvSpPr>
        <p:spPr>
          <a:xfrm>
            <a:off x="467544" y="3219823"/>
            <a:ext cx="4104456" cy="1152127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83505" y="3003798"/>
            <a:ext cx="362920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39552" y="3003798"/>
            <a:ext cx="40324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아동학대의 예방과 방지 의무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351848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/>
              <a:t>아동학대에 관한 신고체제의 구축</a:t>
            </a:r>
            <a:r>
              <a:rPr lang="en-US" altLang="ko-KR" sz="1600" spc="-150" dirty="0" smtClean="0"/>
              <a:t>·</a:t>
            </a:r>
            <a:r>
              <a:rPr lang="ko-KR" altLang="en-US" sz="1600" spc="-150" dirty="0" smtClean="0"/>
              <a:t>운영을 함</a:t>
            </a:r>
            <a:r>
              <a:rPr lang="en-US" altLang="ko-KR" sz="1600" spc="-150" dirty="0" smtClean="0"/>
              <a:t>.</a:t>
            </a:r>
            <a:endParaRPr lang="ko-KR" altLang="en-US" sz="1600" spc="-150" dirty="0"/>
          </a:p>
        </p:txBody>
      </p:sp>
      <p:sp>
        <p:nvSpPr>
          <p:cNvPr id="36" name="직사각형 35"/>
          <p:cNvSpPr/>
          <p:nvPr/>
        </p:nvSpPr>
        <p:spPr>
          <a:xfrm>
            <a:off x="467544" y="386981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아동학대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신고전화 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112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 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전국 공통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en-US" altLang="ko-KR" sz="1600" b="1" spc="-150" dirty="0" smtClean="0">
                <a:ea typeface="맑은 고딕" pitchFamily="50" charset="-127"/>
                <a:cs typeface="함초롬돋움"/>
              </a:rPr>
              <a:t>24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시간 접수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아동보호전문기관 운영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역</a:t>
            </a:r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1343694"/>
            <a:ext cx="7856483" cy="136524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27525" y="1127669"/>
            <a:ext cx="268505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505" y="1127669"/>
            <a:ext cx="29833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중앙아동보호전문기관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46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9371" y="1559716"/>
            <a:ext cx="772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지역아동보호전문기관</a:t>
            </a:r>
            <a:r>
              <a:rPr lang="en-US" altLang="ko-KR" sz="1600" spc="-150" dirty="0" smtClean="0">
                <a:latin typeface="+mn-ea"/>
              </a:rPr>
              <a:t> </a:t>
            </a:r>
            <a:r>
              <a:rPr lang="ko-KR" altLang="en-US" sz="1600" spc="-150" dirty="0" smtClean="0">
                <a:latin typeface="+mn-ea"/>
              </a:rPr>
              <a:t>및 학대피해아동쉼터 관리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+mn-ea"/>
              </a:rPr>
              <a:t>감독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+mn-ea"/>
              </a:rPr>
              <a:t>지원  </a:t>
            </a:r>
          </a:p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국가아동학대정보시스템 관리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+mn-ea"/>
              </a:rPr>
              <a:t>운영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아동학대 예방 및 피해아동 보호에</a:t>
            </a:r>
            <a:r>
              <a:rPr lang="en-US" altLang="ko-KR" sz="1600" spc="-150" dirty="0" smtClean="0">
                <a:latin typeface="+mn-ea"/>
              </a:rPr>
              <a:t> </a:t>
            </a:r>
            <a:r>
              <a:rPr lang="ko-KR" altLang="en-US" sz="1600" spc="-150" dirty="0" smtClean="0">
                <a:latin typeface="+mn-ea"/>
              </a:rPr>
              <a:t>대한 정책연구</a:t>
            </a:r>
            <a:endParaRPr lang="en-US" altLang="ko-KR" sz="1600" spc="-150" dirty="0" smtClean="0">
              <a:latin typeface="+mn-ea"/>
            </a:endParaRPr>
          </a:p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아동보호전문기관 </a:t>
            </a:r>
            <a:r>
              <a:rPr lang="ko-KR" altLang="en-US" sz="1600" spc="-150" dirty="0">
                <a:latin typeface="+mn-ea"/>
              </a:rPr>
              <a:t>상담원 </a:t>
            </a:r>
            <a:r>
              <a:rPr lang="ko-KR" altLang="en-US" sz="1600" spc="-150" dirty="0" smtClean="0">
                <a:latin typeface="+mn-ea"/>
              </a:rPr>
              <a:t>역량강화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아동학대 </a:t>
            </a:r>
            <a:r>
              <a:rPr lang="ko-KR" altLang="en-US" sz="1600" spc="-150" dirty="0">
                <a:latin typeface="+mn-ea"/>
              </a:rPr>
              <a:t>유관기관</a:t>
            </a:r>
            <a:r>
              <a:rPr lang="en-US" altLang="ko-KR" sz="1600" spc="-150" dirty="0">
                <a:latin typeface="+mn-ea"/>
              </a:rPr>
              <a:t>(</a:t>
            </a:r>
            <a:r>
              <a:rPr lang="ko-KR" altLang="en-US" sz="1600" spc="-150" dirty="0">
                <a:latin typeface="+mn-ea"/>
              </a:rPr>
              <a:t>경찰 등</a:t>
            </a:r>
            <a:r>
              <a:rPr lang="en-US" altLang="ko-KR" sz="1600" spc="-150" dirty="0">
                <a:latin typeface="+mn-ea"/>
              </a:rPr>
              <a:t>) </a:t>
            </a:r>
            <a:r>
              <a:rPr lang="ko-KR" altLang="en-US" sz="1600" spc="-150" dirty="0">
                <a:latin typeface="+mn-ea"/>
              </a:rPr>
              <a:t>직무교육</a:t>
            </a:r>
          </a:p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아동학대 </a:t>
            </a:r>
            <a:r>
              <a:rPr lang="ko-KR" altLang="en-US" sz="1600" spc="-150" dirty="0">
                <a:latin typeface="+mn-ea"/>
              </a:rPr>
              <a:t>예방 교육 및 홍보자료 제작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9552" y="3096278"/>
            <a:ext cx="7856483" cy="136524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27525" y="2880253"/>
            <a:ext cx="268505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52505" y="2880253"/>
            <a:ext cx="29833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역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아동보호전문기관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46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69371" y="3384310"/>
            <a:ext cx="7589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시간 아동학대 신고접수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현장조사 및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응급보호        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피해아동 </a:t>
            </a:r>
            <a:r>
              <a:rPr lang="ko-KR" altLang="en-US" sz="1600" spc="-150" dirty="0">
                <a:latin typeface="+mn-ea"/>
              </a:rPr>
              <a:t>및 부모</a:t>
            </a:r>
            <a:r>
              <a:rPr lang="en-US" altLang="ko-KR" sz="1600" spc="-150" dirty="0">
                <a:latin typeface="+mn-ea"/>
              </a:rPr>
              <a:t>․</a:t>
            </a:r>
            <a:r>
              <a:rPr lang="ko-KR" altLang="en-US" sz="1600" spc="-150" dirty="0">
                <a:latin typeface="+mn-ea"/>
              </a:rPr>
              <a:t>가족 심리치료 및 상담</a:t>
            </a:r>
            <a:r>
              <a:rPr lang="en-US" altLang="ko-KR" sz="1600" spc="-150" dirty="0">
                <a:latin typeface="+mn-ea"/>
              </a:rPr>
              <a:t>․</a:t>
            </a:r>
            <a:r>
              <a:rPr lang="ko-KR" altLang="en-US" sz="1600" spc="-150" dirty="0">
                <a:latin typeface="+mn-ea"/>
              </a:rPr>
              <a:t>교육 </a:t>
            </a:r>
            <a:r>
              <a:rPr lang="ko-KR" altLang="en-US" sz="1600" spc="-150" dirty="0" smtClean="0">
                <a:latin typeface="+mn-ea"/>
              </a:rPr>
              <a:t>                       </a:t>
            </a: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>
                <a:latin typeface="+mn-ea"/>
              </a:rPr>
              <a:t>학대재발 </a:t>
            </a:r>
            <a:r>
              <a:rPr lang="ko-KR" altLang="en-US" sz="1600" spc="-150" dirty="0" smtClean="0">
                <a:latin typeface="+mn-ea"/>
              </a:rPr>
              <a:t>모니터링</a:t>
            </a:r>
            <a:r>
              <a:rPr lang="en-US" altLang="ko-KR" sz="1600" spc="-150" dirty="0" smtClean="0">
                <a:latin typeface="+mn-ea"/>
              </a:rPr>
              <a:t>            </a:t>
            </a:r>
          </a:p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아동학대사례전문위원회 설치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운영 및 자체사례회의 운영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600" spc="-150" dirty="0" smtClean="0">
                <a:latin typeface="+mn-ea"/>
              </a:rPr>
              <a:t> </a:t>
            </a:r>
            <a:r>
              <a:rPr lang="ko-KR" altLang="en-US" sz="1600" spc="-150" dirty="0">
                <a:latin typeface="+mn-ea"/>
              </a:rPr>
              <a:t>아동학대 예방 교육 및 홍보</a:t>
            </a:r>
            <a:endParaRPr lang="ko-KR" altLang="en-US" sz="1600" spc="-1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아동학대사례 개입과정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080464" y="1136660"/>
            <a:ext cx="1331296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신고접수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신고접수 </a:t>
            </a:r>
            <a:r>
              <a:rPr lang="en-US" altLang="ko-KR" sz="1100" spc="-150" dirty="0">
                <a:solidFill>
                  <a:prstClr val="black"/>
                </a:solidFill>
              </a:rPr>
              <a:t>: </a:t>
            </a:r>
            <a:r>
              <a:rPr lang="en-US" altLang="ko-KR" sz="1100" spc="-150" dirty="0" smtClean="0">
                <a:solidFill>
                  <a:prstClr val="black"/>
                </a:solidFill>
              </a:rPr>
              <a:t>112</a:t>
            </a:r>
            <a:endParaRPr lang="en-US" altLang="ko-KR" sz="1400" spc="-150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976018" y="1131590"/>
            <a:ext cx="252028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현장조사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아동보호전문기관</a:t>
            </a:r>
            <a:r>
              <a:rPr lang="en-US" altLang="ko-KR" sz="1100" spc="-150" dirty="0">
                <a:solidFill>
                  <a:prstClr val="black"/>
                </a:solidFill>
              </a:rPr>
              <a:t>, </a:t>
            </a:r>
            <a:r>
              <a:rPr lang="ko-KR" altLang="en-US" sz="1100" spc="-150" dirty="0">
                <a:solidFill>
                  <a:prstClr val="black"/>
                </a:solidFill>
              </a:rPr>
              <a:t>공무원</a:t>
            </a:r>
            <a:r>
              <a:rPr lang="en-US" altLang="ko-KR" sz="1100" spc="-150" dirty="0">
                <a:solidFill>
                  <a:prstClr val="black"/>
                </a:solidFill>
              </a:rPr>
              <a:t>,  </a:t>
            </a:r>
            <a:r>
              <a:rPr lang="ko-KR" altLang="en-US" sz="1100" spc="-150" dirty="0">
                <a:solidFill>
                  <a:prstClr val="black"/>
                </a:solidFill>
              </a:rPr>
              <a:t>경찰동행조사</a:t>
            </a:r>
            <a:endParaRPr lang="en-US" altLang="ko-KR" sz="1100" spc="-150" dirty="0">
              <a:solidFill>
                <a:prstClr val="black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057904" y="1059582"/>
            <a:ext cx="2581696" cy="5862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판단 및 조치</a:t>
            </a:r>
            <a:endParaRPr lang="en-US" altLang="ko-KR" sz="1400" spc="-1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아동보호전문기관 </a:t>
            </a:r>
            <a:r>
              <a:rPr lang="en-US" altLang="ko-KR" sz="1100" spc="-150" dirty="0">
                <a:solidFill>
                  <a:prstClr val="black"/>
                </a:solidFill>
              </a:rPr>
              <a:t>: </a:t>
            </a:r>
            <a:r>
              <a:rPr lang="ko-KR" altLang="en-US" sz="1100" spc="-150" dirty="0">
                <a:solidFill>
                  <a:prstClr val="black"/>
                </a:solidFill>
              </a:rPr>
              <a:t>학대여부판단</a:t>
            </a:r>
            <a:endParaRPr lang="en-US" altLang="ko-KR" sz="1100" spc="-1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담당공무원 </a:t>
            </a:r>
            <a:r>
              <a:rPr lang="en-US" altLang="ko-KR" sz="1100" spc="-150" dirty="0">
                <a:solidFill>
                  <a:prstClr val="black"/>
                </a:solidFill>
              </a:rPr>
              <a:t>: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행정조치</a:t>
            </a:r>
            <a:r>
              <a:rPr lang="en-US" altLang="ko-KR" sz="1100" spc="-150" dirty="0" smtClean="0">
                <a:solidFill>
                  <a:prstClr val="black"/>
                </a:solidFill>
              </a:rPr>
              <a:t>   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prstClr val="black"/>
                </a:solidFill>
              </a:rPr>
              <a:t>경찰 </a:t>
            </a:r>
            <a:r>
              <a:rPr lang="en-US" altLang="ko-KR" sz="1100" spc="-150" dirty="0">
                <a:solidFill>
                  <a:prstClr val="black"/>
                </a:solidFill>
              </a:rPr>
              <a:t>: </a:t>
            </a:r>
            <a:r>
              <a:rPr lang="ko-KR" altLang="en-US" sz="1100" spc="-150" dirty="0">
                <a:solidFill>
                  <a:prstClr val="black"/>
                </a:solidFill>
              </a:rPr>
              <a:t>행위자 수사</a:t>
            </a:r>
            <a:endParaRPr lang="en-US" altLang="ko-KR" sz="1400" dirty="0">
              <a:solidFill>
                <a:prstClr val="black"/>
              </a:solidFill>
            </a:endParaRPr>
          </a:p>
        </p:txBody>
      </p:sp>
      <p:sp>
        <p:nvSpPr>
          <p:cNvPr id="52" name="오른쪽 화살표 51"/>
          <p:cNvSpPr/>
          <p:nvPr/>
        </p:nvSpPr>
        <p:spPr>
          <a:xfrm>
            <a:off x="2543970" y="1275606"/>
            <a:ext cx="299838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오른쪽 화살표 52"/>
          <p:cNvSpPr/>
          <p:nvPr/>
        </p:nvSpPr>
        <p:spPr>
          <a:xfrm>
            <a:off x="5640314" y="1244672"/>
            <a:ext cx="299838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2770309" y="1770931"/>
            <a:ext cx="3394968" cy="36004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prstClr val="black"/>
                </a:solidFill>
              </a:rPr>
              <a:t>서비스 지원을 위한 사례회의 및 계획 수립</a:t>
            </a:r>
            <a:endParaRPr lang="en-US" altLang="ko-KR" sz="1400" b="1" spc="-150" dirty="0">
              <a:solidFill>
                <a:prstClr val="black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228720" y="2432099"/>
            <a:ext cx="2471072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심리치료지원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대상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부모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/  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비용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무료</a:t>
            </a:r>
            <a:endParaRPr lang="en-US" altLang="ko-KR" sz="1400" spc="-150" dirty="0">
              <a:solidFill>
                <a:schemeClr val="tx1"/>
              </a:solidFill>
            </a:endParaRPr>
          </a:p>
        </p:txBody>
      </p:sp>
      <p:sp>
        <p:nvSpPr>
          <p:cNvPr id="58" name="오른쪽 화살표 57"/>
          <p:cNvSpPr/>
          <p:nvPr/>
        </p:nvSpPr>
        <p:spPr>
          <a:xfrm rot="9641741">
            <a:off x="6318411" y="1808093"/>
            <a:ext cx="622075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228720" y="2932884"/>
            <a:ext cx="2471072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심리검사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종류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간이검사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종합심리평가 등</a:t>
            </a:r>
            <a:endParaRPr lang="en-US" altLang="ko-KR" sz="1400" spc="-150" dirty="0">
              <a:solidFill>
                <a:schemeClr val="tx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28720" y="3428232"/>
            <a:ext cx="2471072" cy="57606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심리치료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종류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미술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놀이 등 </a:t>
            </a: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  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기간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평균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2~6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개월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</a:t>
            </a: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장소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아동보호전문기관 치료실 등</a:t>
            </a:r>
            <a:endParaRPr lang="en-US" altLang="ko-KR" sz="1100" spc="-150" dirty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6375183" y="2751312"/>
            <a:ext cx="2393426" cy="954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err="1" smtClean="0">
                <a:solidFill>
                  <a:schemeClr val="tx1"/>
                </a:solidFill>
              </a:rPr>
              <a:t>타기관</a:t>
            </a:r>
            <a:r>
              <a:rPr lang="ko-KR" altLang="en-US" sz="1400" b="1" spc="-150" dirty="0" smtClean="0">
                <a:solidFill>
                  <a:schemeClr val="tx1"/>
                </a:solidFill>
              </a:rPr>
              <a:t> 연계</a:t>
            </a:r>
            <a:endParaRPr lang="en-US" altLang="ko-KR" sz="1400" b="1" spc="-1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건강가정지원센터  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의료기관  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법률구조공단</a:t>
            </a: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         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심리상담센터             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사회복지기관         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기타 관련기관 등</a:t>
            </a:r>
            <a:endParaRPr lang="en-US" altLang="ko-KR" sz="1100" spc="-150" dirty="0">
              <a:solidFill>
                <a:schemeClr val="tx1"/>
              </a:solidFill>
            </a:endParaRPr>
          </a:p>
        </p:txBody>
      </p:sp>
      <p:cxnSp>
        <p:nvCxnSpPr>
          <p:cNvPr id="67" name="직선 연결선 66"/>
          <p:cNvCxnSpPr/>
          <p:nvPr/>
        </p:nvCxnSpPr>
        <p:spPr>
          <a:xfrm>
            <a:off x="1331640" y="2279352"/>
            <a:ext cx="627230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1336612" y="2283718"/>
            <a:ext cx="0" cy="14838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4471368" y="2130971"/>
            <a:ext cx="0" cy="73317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7603947" y="2283718"/>
            <a:ext cx="0" cy="47196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3502525" y="4021820"/>
            <a:ext cx="2096547" cy="85418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prstClr val="black"/>
                </a:solidFill>
              </a:rPr>
              <a:t>사례종결</a:t>
            </a:r>
            <a:endParaRPr lang="en-US" altLang="ko-KR" sz="1400" b="1" spc="-15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사례회의를 통해 사례 종결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err="1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재학대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발생여부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 치료여부 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등을 고려하여 종결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4471368" y="3600334"/>
            <a:ext cx="0" cy="42443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>
          <a:xfrm>
            <a:off x="2874288" y="2785929"/>
            <a:ext cx="3252166" cy="8659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150" dirty="0" smtClean="0">
                <a:solidFill>
                  <a:schemeClr val="tx1"/>
                </a:solidFill>
              </a:rPr>
              <a:t>상담 및 교육</a:t>
            </a:r>
            <a:endParaRPr lang="en-US" altLang="ko-KR" sz="1200" spc="-1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부모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개별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집단상담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부모교육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·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 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: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개별상담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아동권리교육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아동학대예방교육</a:t>
            </a:r>
            <a:endParaRPr lang="en-US" altLang="ko-KR" sz="1100" spc="-150" dirty="0" smtClean="0">
              <a:solidFill>
                <a:schemeClr val="tx1"/>
              </a:solidFill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*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임시조치</a:t>
            </a:r>
            <a:r>
              <a:rPr lang="en-US" altLang="ko-KR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, </a:t>
            </a:r>
            <a:r>
              <a:rPr lang="ko-KR" altLang="en-US" sz="1100" spc="-150" dirty="0" smtClean="0">
                <a:solidFill>
                  <a:schemeClr val="tx1"/>
                </a:solidFill>
                <a:ea typeface="맑은 고딕" pitchFamily="50" charset="-127"/>
                <a:cs typeface="함초롬돋움"/>
              </a:rPr>
              <a:t>보호처분 후 법원에  보고서 또는 의견서 제출</a:t>
            </a:r>
            <a:endParaRPr lang="en-US" altLang="ko-KR" sz="1100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62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아동학대사례 개입과정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신고접수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7718" y="1623631"/>
            <a:ext cx="7856483" cy="105674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35691" y="1407605"/>
            <a:ext cx="80564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98559" y="1407605"/>
            <a:ext cx="8951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신고접수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05776" y="1816278"/>
            <a:ext cx="772666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en-US" altLang="ko-KR" sz="1600" spc="-150" dirty="0" smtClean="0">
                <a:latin typeface="+mn-ea"/>
              </a:rPr>
              <a:t>24</a:t>
            </a:r>
            <a:r>
              <a:rPr lang="ko-KR" altLang="en-US" sz="1600" spc="-150" dirty="0">
                <a:latin typeface="+mn-ea"/>
              </a:rPr>
              <a:t>시간 신고전화 운영</a:t>
            </a:r>
            <a:r>
              <a:rPr lang="en-US" altLang="ko-KR" sz="1600" spc="-150" dirty="0">
                <a:latin typeface="+mn-ea"/>
              </a:rPr>
              <a:t>(</a:t>
            </a:r>
            <a:r>
              <a:rPr lang="en-US" altLang="ko-KR" sz="1600" spc="-150" dirty="0" smtClean="0">
                <a:latin typeface="+mn-ea"/>
              </a:rPr>
              <a:t>112)                     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일반상담 </a:t>
            </a:r>
            <a:r>
              <a:rPr lang="ko-KR" altLang="en-US" sz="1600" spc="-150" dirty="0">
                <a:latin typeface="+mn-ea"/>
              </a:rPr>
              <a:t>접수 및 </a:t>
            </a:r>
            <a:r>
              <a:rPr lang="ko-KR" altLang="en-US" sz="1600" spc="-150" dirty="0" err="1">
                <a:latin typeface="+mn-ea"/>
              </a:rPr>
              <a:t>타기관</a:t>
            </a:r>
            <a:r>
              <a:rPr lang="ko-KR" altLang="en-US" sz="1600" spc="-150" dirty="0">
                <a:latin typeface="+mn-ea"/>
              </a:rPr>
              <a:t> 연계</a:t>
            </a:r>
            <a:endParaRPr lang="en-US" altLang="ko-KR" sz="1600" spc="-150" dirty="0"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아동학대의심사례 </a:t>
            </a:r>
            <a:r>
              <a:rPr lang="ko-KR" altLang="en-US" sz="1600" spc="-150" dirty="0">
                <a:latin typeface="+mn-ea"/>
              </a:rPr>
              <a:t>접수 후 현장조사 </a:t>
            </a:r>
            <a:r>
              <a:rPr lang="ko-KR" altLang="en-US" sz="1600" spc="-150" dirty="0" smtClean="0">
                <a:latin typeface="+mn-ea"/>
              </a:rPr>
              <a:t>실시</a:t>
            </a:r>
            <a:r>
              <a:rPr lang="en-US" altLang="ko-KR" sz="1600" spc="-150" dirty="0" smtClean="0">
                <a:latin typeface="+mn-ea"/>
              </a:rPr>
              <a:t>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신속히 </a:t>
            </a:r>
            <a:r>
              <a:rPr lang="ko-KR" altLang="en-US" sz="1600" spc="-150" dirty="0">
                <a:latin typeface="+mn-ea"/>
              </a:rPr>
              <a:t>경찰과 아동보호전문기관 </a:t>
            </a:r>
            <a:r>
              <a:rPr lang="ko-KR" altLang="en-US" sz="1600" spc="-150" dirty="0" smtClean="0">
                <a:latin typeface="+mn-ea"/>
              </a:rPr>
              <a:t>통보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449" y="2944564"/>
            <a:ext cx="69130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err="1" smtClean="0">
                <a:ea typeface="맑은 고딕" pitchFamily="50" charset="-127"/>
                <a:cs typeface="함초롬돋움"/>
              </a:rPr>
              <a:t>신고시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 아동을 포함한 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b="1" spc="-150" dirty="0">
                <a:ea typeface="맑은 고딕" pitchFamily="50" charset="-127"/>
                <a:cs typeface="함초롬돋움"/>
              </a:rPr>
              <a:t> 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 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학대에 관한 가능한 많은 정보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아동의 현 거주지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행위자와의 관계 등</a:t>
            </a:r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)</a:t>
            </a:r>
          </a:p>
          <a:p>
            <a:r>
              <a:rPr lang="en-US" altLang="ko-KR" b="1" spc="-150" dirty="0" smtClean="0">
                <a:ea typeface="맑은 고딕" pitchFamily="50" charset="-127"/>
                <a:cs typeface="함초롬돋움"/>
              </a:rPr>
              <a:t>  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를 알려주는 것이</a:t>
            </a:r>
            <a:r>
              <a:rPr lang="en-US" altLang="ko-KR" spc="-150" dirty="0">
                <a:ea typeface="맑은 고딕" pitchFamily="50" charset="-127"/>
                <a:cs typeface="함초롬돋움"/>
              </a:rPr>
              <a:t> </a:t>
            </a:r>
            <a:r>
              <a:rPr lang="ko-KR" altLang="en-US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아동학대를 판단하는데 도움이 됨</a:t>
            </a:r>
            <a:r>
              <a:rPr lang="en-US" altLang="ko-KR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08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아동학대사례 개입과정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현장조사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47718" y="1731031"/>
            <a:ext cx="7856483" cy="177682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835691" y="1515006"/>
            <a:ext cx="80564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98559" y="1515006"/>
            <a:ext cx="8951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현장조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760638" y="2035752"/>
            <a:ext cx="772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>
                <a:latin typeface="+mn-ea"/>
              </a:rPr>
              <a:t>상담원 </a:t>
            </a:r>
            <a:r>
              <a:rPr lang="en-US" altLang="ko-KR" sz="1600" spc="-150" dirty="0">
                <a:latin typeface="+mn-ea"/>
              </a:rPr>
              <a:t>2</a:t>
            </a:r>
            <a:r>
              <a:rPr lang="ko-KR" altLang="en-US" sz="1600" spc="-150" dirty="0">
                <a:latin typeface="+mn-ea"/>
              </a:rPr>
              <a:t>인 </a:t>
            </a:r>
            <a:r>
              <a:rPr lang="en-US" altLang="ko-KR" sz="1600" spc="-150" dirty="0">
                <a:latin typeface="+mn-ea"/>
              </a:rPr>
              <a:t>1</a:t>
            </a:r>
            <a:r>
              <a:rPr lang="ko-KR" altLang="en-US" sz="1600" spc="-150" dirty="0">
                <a:latin typeface="+mn-ea"/>
              </a:rPr>
              <a:t>조 </a:t>
            </a:r>
            <a:r>
              <a:rPr lang="ko-KR" altLang="en-US" sz="1600" spc="-150" dirty="0" smtClean="0">
                <a:latin typeface="+mn-ea"/>
              </a:rPr>
              <a:t>출동</a:t>
            </a:r>
            <a:r>
              <a:rPr lang="en-US" altLang="ko-KR" sz="1600" spc="-150" dirty="0" smtClean="0">
                <a:latin typeface="+mn-ea"/>
              </a:rPr>
              <a:t> 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경찰 </a:t>
            </a:r>
            <a:r>
              <a:rPr lang="ko-KR" altLang="en-US" sz="1600" spc="-150" dirty="0">
                <a:latin typeface="+mn-ea"/>
              </a:rPr>
              <a:t>우선</a:t>
            </a:r>
            <a:r>
              <a:rPr lang="en-US" altLang="ko-KR" sz="1600" spc="-150" dirty="0">
                <a:latin typeface="+mn-ea"/>
              </a:rPr>
              <a:t>/</a:t>
            </a:r>
            <a:r>
              <a:rPr lang="ko-KR" altLang="en-US" sz="1600" spc="-150" dirty="0" smtClean="0">
                <a:latin typeface="+mn-ea"/>
              </a:rPr>
              <a:t>동행출동</a:t>
            </a:r>
            <a:r>
              <a:rPr lang="en-US" altLang="ko-KR" sz="1600" spc="-150" dirty="0" smtClean="0">
                <a:latin typeface="+mn-ea"/>
              </a:rPr>
              <a:t>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학대발생지 </a:t>
            </a:r>
            <a:r>
              <a:rPr lang="ko-KR" altLang="en-US" sz="1600" spc="-150" dirty="0">
                <a:latin typeface="+mn-ea"/>
              </a:rPr>
              <a:t>및 관련 장소 </a:t>
            </a:r>
            <a:r>
              <a:rPr lang="ko-KR" altLang="en-US" sz="1600" spc="-150" dirty="0" smtClean="0">
                <a:latin typeface="+mn-ea"/>
              </a:rPr>
              <a:t>내 조사</a:t>
            </a:r>
            <a:endParaRPr lang="en-US" altLang="ko-KR" sz="1600" spc="-1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피해아동 </a:t>
            </a:r>
            <a:r>
              <a:rPr lang="ko-KR" altLang="en-US" sz="1600" spc="-150" dirty="0">
                <a:latin typeface="+mn-ea"/>
              </a:rPr>
              <a:t>조사 및 </a:t>
            </a:r>
            <a:r>
              <a:rPr lang="ko-KR" altLang="en-US" sz="1600" spc="-150" dirty="0" smtClean="0">
                <a:latin typeface="+mn-ea"/>
              </a:rPr>
              <a:t>증거수집</a:t>
            </a:r>
            <a:r>
              <a:rPr lang="en-US" altLang="ko-KR" sz="1600" spc="-150" dirty="0" smtClean="0">
                <a:latin typeface="+mn-ea"/>
              </a:rPr>
              <a:t>     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신고자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목격자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이웃 등 관련인 조사 및 증거수집</a:t>
            </a:r>
            <a:endParaRPr lang="en-US" altLang="ko-KR" sz="1600" spc="-1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아동학대혐의 </a:t>
            </a:r>
            <a:r>
              <a:rPr lang="ko-KR" altLang="en-US" sz="1600" spc="-150" dirty="0">
                <a:latin typeface="+mn-ea"/>
              </a:rPr>
              <a:t>판단</a:t>
            </a:r>
            <a:r>
              <a:rPr lang="en-US" altLang="ko-KR" sz="1600" spc="-150" dirty="0">
                <a:latin typeface="+mn-ea"/>
              </a:rPr>
              <a:t>(</a:t>
            </a:r>
            <a:r>
              <a:rPr lang="ko-KR" altLang="en-US" sz="1600" spc="-150" dirty="0">
                <a:latin typeface="+mn-ea"/>
              </a:rPr>
              <a:t>일반사례</a:t>
            </a:r>
            <a:r>
              <a:rPr lang="en-US" altLang="ko-KR" sz="1600" spc="-150" dirty="0">
                <a:latin typeface="+mn-ea"/>
              </a:rPr>
              <a:t>/</a:t>
            </a:r>
            <a:r>
              <a:rPr lang="ko-KR" altLang="en-US" sz="1600" spc="-150" dirty="0">
                <a:latin typeface="+mn-ea"/>
              </a:rPr>
              <a:t>조기지원사례</a:t>
            </a:r>
            <a:r>
              <a:rPr lang="en-US" altLang="ko-KR" sz="1600" spc="-150" dirty="0">
                <a:latin typeface="+mn-ea"/>
              </a:rPr>
              <a:t>/</a:t>
            </a:r>
            <a:r>
              <a:rPr lang="ko-KR" altLang="en-US" sz="1600" spc="-150" dirty="0">
                <a:latin typeface="+mn-ea"/>
              </a:rPr>
              <a:t>아동학대혐의사례</a:t>
            </a:r>
            <a:r>
              <a:rPr lang="en-US" altLang="ko-KR" sz="1600" spc="-15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36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아동학대사례 개입과정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조치결</a:t>
            </a:r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39552" y="1419622"/>
            <a:ext cx="7856483" cy="1534525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27525" y="1203598"/>
            <a:ext cx="1518523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93449" y="1203598"/>
            <a:ext cx="1687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피해아동 보호조치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568" y="1563638"/>
            <a:ext cx="772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>
                <a:latin typeface="+mn-ea"/>
              </a:rPr>
              <a:t>아동학대 위험도 및 안전 </a:t>
            </a:r>
            <a:r>
              <a:rPr lang="ko-KR" altLang="en-US" sz="1600" spc="-120" dirty="0" smtClean="0">
                <a:latin typeface="+mn-ea"/>
              </a:rPr>
              <a:t>평가</a:t>
            </a:r>
            <a:r>
              <a:rPr lang="en-US" altLang="ko-KR" sz="1600" spc="-120" dirty="0" smtClean="0">
                <a:latin typeface="+mn-ea"/>
              </a:rPr>
              <a:t>   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피해아동 </a:t>
            </a:r>
            <a:r>
              <a:rPr lang="ko-KR" altLang="en-US" sz="1600" spc="-120" dirty="0">
                <a:latin typeface="+mn-ea"/>
              </a:rPr>
              <a:t>응급조치 </a:t>
            </a:r>
            <a:r>
              <a:rPr lang="ko-KR" altLang="en-US" sz="1600" spc="-120" dirty="0" smtClean="0">
                <a:latin typeface="+mn-ea"/>
              </a:rPr>
              <a:t>집행</a:t>
            </a:r>
            <a:r>
              <a:rPr lang="en-US" altLang="ko-KR" sz="1600" spc="-120" dirty="0" smtClean="0">
                <a:latin typeface="+mn-ea"/>
              </a:rPr>
              <a:t>     </a:t>
            </a:r>
          </a:p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보호시설 </a:t>
            </a:r>
            <a:r>
              <a:rPr lang="ko-KR" altLang="en-US" sz="1600" spc="-120" dirty="0">
                <a:latin typeface="+mn-ea"/>
              </a:rPr>
              <a:t>및 의료시설로 아동 </a:t>
            </a:r>
            <a:r>
              <a:rPr lang="ko-KR" altLang="en-US" sz="1600" spc="-120" dirty="0" smtClean="0">
                <a:latin typeface="+mn-ea"/>
              </a:rPr>
              <a:t>인도</a:t>
            </a:r>
            <a:r>
              <a:rPr lang="en-US" altLang="ko-KR" sz="1600" spc="-120" dirty="0" smtClean="0">
                <a:latin typeface="+mn-ea"/>
              </a:rPr>
              <a:t>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응급조치 </a:t>
            </a:r>
            <a:r>
              <a:rPr lang="ko-KR" altLang="en-US" sz="1600" spc="-120" dirty="0">
                <a:latin typeface="+mn-ea"/>
              </a:rPr>
              <a:t>결과보고서 경찰 송부</a:t>
            </a:r>
            <a:endParaRPr lang="en-US" altLang="ko-KR" sz="1600" spc="-120" dirty="0">
              <a:latin typeface="+mn-ea"/>
            </a:endParaRPr>
          </a:p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응급조치 </a:t>
            </a:r>
            <a:r>
              <a:rPr lang="ko-KR" altLang="en-US" sz="1600" spc="-120" dirty="0">
                <a:latin typeface="+mn-ea"/>
              </a:rPr>
              <a:t>실시에 따른 </a:t>
            </a:r>
            <a:r>
              <a:rPr lang="ko-KR" altLang="en-US" sz="1600" spc="-120" dirty="0" err="1">
                <a:latin typeface="+mn-ea"/>
              </a:rPr>
              <a:t>지자체</a:t>
            </a:r>
            <a:r>
              <a:rPr lang="ko-KR" altLang="en-US" sz="1600" spc="-120" dirty="0">
                <a:latin typeface="+mn-ea"/>
              </a:rPr>
              <a:t> </a:t>
            </a:r>
            <a:r>
              <a:rPr lang="ko-KR" altLang="en-US" sz="1600" spc="-120" dirty="0" smtClean="0">
                <a:latin typeface="+mn-ea"/>
              </a:rPr>
              <a:t>통보</a:t>
            </a:r>
            <a:r>
              <a:rPr lang="en-US" altLang="ko-KR" sz="1600" spc="-120" dirty="0" smtClean="0">
                <a:latin typeface="+mn-ea"/>
              </a:rPr>
              <a:t>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피해아동보호명령 </a:t>
            </a:r>
            <a:r>
              <a:rPr lang="ko-KR" altLang="en-US" sz="1600" spc="-120" dirty="0">
                <a:latin typeface="+mn-ea"/>
              </a:rPr>
              <a:t>청구</a:t>
            </a:r>
            <a:endParaRPr lang="en-US" altLang="ko-KR" sz="1600" spc="-120" dirty="0">
              <a:latin typeface="+mn-ea"/>
            </a:endParaRPr>
          </a:p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피해아동보호명령 </a:t>
            </a:r>
            <a:r>
              <a:rPr lang="ko-KR" altLang="en-US" sz="1600" spc="-120" dirty="0">
                <a:latin typeface="+mn-ea"/>
              </a:rPr>
              <a:t>취소 및 종류 </a:t>
            </a:r>
            <a:r>
              <a:rPr lang="ko-KR" altLang="en-US" sz="1600" spc="-120" dirty="0" smtClean="0">
                <a:latin typeface="+mn-ea"/>
              </a:rPr>
              <a:t>변경</a:t>
            </a:r>
            <a:r>
              <a:rPr lang="en-US" altLang="ko-KR" sz="1600" spc="-120" dirty="0" smtClean="0">
                <a:latin typeface="+mn-ea"/>
              </a:rPr>
              <a:t>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피해아동보호명령에 </a:t>
            </a:r>
            <a:r>
              <a:rPr lang="ko-KR" altLang="en-US" sz="1600" spc="-120" dirty="0">
                <a:latin typeface="+mn-ea"/>
              </a:rPr>
              <a:t>따른 보조인 및 후견인 선임</a:t>
            </a:r>
            <a:endParaRPr lang="en-US" altLang="ko-KR" sz="1600" spc="-120" dirty="0">
              <a:latin typeface="+mn-ea"/>
            </a:endParaRPr>
          </a:p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20" dirty="0" smtClean="0">
                <a:latin typeface="+mn-ea"/>
              </a:rPr>
              <a:t>피해아동보호명령 </a:t>
            </a:r>
            <a:r>
              <a:rPr lang="ko-KR" altLang="en-US" sz="1600" spc="-120" dirty="0">
                <a:latin typeface="+mn-ea"/>
              </a:rPr>
              <a:t>청구결정에 대한 항고 등</a:t>
            </a:r>
            <a:endParaRPr lang="en-US" altLang="ko-KR" sz="1600" spc="-12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3435847"/>
            <a:ext cx="7856483" cy="98764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27526" y="3219822"/>
            <a:ext cx="1609170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2505" y="3219822"/>
            <a:ext cx="17879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학대행위자 임시조치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9370" y="3685047"/>
            <a:ext cx="758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>
                <a:latin typeface="+mn-ea"/>
              </a:rPr>
              <a:t>아동학대 </a:t>
            </a:r>
            <a:r>
              <a:rPr lang="ko-KR" altLang="en-US" sz="1600" spc="-150" dirty="0" err="1">
                <a:latin typeface="+mn-ea"/>
              </a:rPr>
              <a:t>재위험도</a:t>
            </a:r>
            <a:r>
              <a:rPr lang="ko-KR" altLang="en-US" sz="1600" spc="-150" dirty="0">
                <a:latin typeface="+mn-ea"/>
              </a:rPr>
              <a:t> </a:t>
            </a:r>
            <a:r>
              <a:rPr lang="ko-KR" altLang="en-US" sz="1600" spc="-150" dirty="0" smtClean="0">
                <a:latin typeface="+mn-ea"/>
              </a:rPr>
              <a:t>평가</a:t>
            </a:r>
            <a:r>
              <a:rPr lang="en-US" altLang="ko-KR" sz="1600" spc="-150" dirty="0">
                <a:latin typeface="+mn-ea"/>
              </a:rPr>
              <a:t> </a:t>
            </a:r>
            <a:r>
              <a:rPr lang="en-US" altLang="ko-KR" sz="1600" spc="-150" dirty="0" smtClean="0">
                <a:latin typeface="+mn-ea"/>
              </a:rPr>
              <a:t>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긴급임시조치 신청</a:t>
            </a:r>
            <a:r>
              <a:rPr lang="en-US" altLang="ko-KR" sz="1600" spc="-150" dirty="0" smtClean="0">
                <a:latin typeface="+mn-ea"/>
              </a:rPr>
              <a:t>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임시조치 </a:t>
            </a:r>
            <a:r>
              <a:rPr lang="ko-KR" altLang="en-US" sz="1600" spc="-150" dirty="0">
                <a:latin typeface="+mn-ea"/>
              </a:rPr>
              <a:t>신청요청</a:t>
            </a:r>
            <a:r>
              <a:rPr lang="en-US" altLang="ko-KR" sz="1600" spc="-150" dirty="0">
                <a:latin typeface="+mn-ea"/>
              </a:rPr>
              <a:t>·</a:t>
            </a:r>
            <a:r>
              <a:rPr lang="ko-KR" altLang="en-US" sz="1600" spc="-150" dirty="0">
                <a:latin typeface="+mn-ea"/>
              </a:rPr>
              <a:t>청구</a:t>
            </a:r>
            <a:endParaRPr lang="en-US" altLang="ko-KR" sz="1600" spc="-150" dirty="0">
              <a:latin typeface="+mn-ea"/>
            </a:endParaRPr>
          </a:p>
          <a:p>
            <a:pPr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임시조치 </a:t>
            </a:r>
            <a:r>
              <a:rPr lang="ko-KR" altLang="en-US" sz="1600" spc="-150" dirty="0">
                <a:latin typeface="+mn-ea"/>
              </a:rPr>
              <a:t>결정에 관한 의견서 </a:t>
            </a:r>
            <a:r>
              <a:rPr lang="ko-KR" altLang="en-US" sz="1600" spc="-150" dirty="0" smtClean="0">
                <a:latin typeface="+mn-ea"/>
              </a:rPr>
              <a:t>제출</a:t>
            </a:r>
            <a:r>
              <a:rPr lang="en-US" altLang="ko-KR" sz="1600" spc="-150" dirty="0" smtClean="0">
                <a:latin typeface="+mn-ea"/>
              </a:rPr>
              <a:t>            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고소고발</a:t>
            </a:r>
            <a:endParaRPr lang="en-US" altLang="ko-KR" sz="1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8384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아동학대사례 개입과정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사례관리 및 사후관리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347614"/>
            <a:ext cx="8208912" cy="165618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27526" y="1131590"/>
            <a:ext cx="898408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93449" y="1131590"/>
            <a:ext cx="9982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사례관리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63096" y="1491508"/>
            <a:ext cx="772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피해아동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>
                <a:latin typeface="+mn-ea"/>
              </a:rPr>
              <a:t>상담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의료지원</a:t>
            </a:r>
            <a:r>
              <a:rPr lang="en-US" altLang="ko-KR" sz="1600" spc="-150" dirty="0">
                <a:latin typeface="+mn-ea"/>
              </a:rPr>
              <a:t>(</a:t>
            </a:r>
            <a:r>
              <a:rPr lang="ko-KR" altLang="en-US" sz="1600" spc="-150" dirty="0">
                <a:latin typeface="+mn-ea"/>
              </a:rPr>
              <a:t>통원 및 입원</a:t>
            </a:r>
            <a:r>
              <a:rPr lang="en-US" altLang="ko-KR" sz="1600" spc="-150" dirty="0">
                <a:latin typeface="+mn-ea"/>
              </a:rPr>
              <a:t>), </a:t>
            </a:r>
            <a:r>
              <a:rPr lang="ko-KR" altLang="en-US" sz="1600" spc="-150" dirty="0">
                <a:latin typeface="+mn-ea"/>
              </a:rPr>
              <a:t>심리치료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학습지원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수사 및 증거 </a:t>
            </a:r>
            <a:r>
              <a:rPr lang="ko-KR" altLang="en-US" sz="1600" spc="-150" dirty="0" smtClean="0">
                <a:latin typeface="+mn-ea"/>
              </a:rPr>
              <a:t>지원</a:t>
            </a:r>
            <a:r>
              <a:rPr lang="en-US" altLang="ko-KR" sz="1600" spc="-150" dirty="0" smtClean="0">
                <a:latin typeface="+mn-ea"/>
              </a:rPr>
              <a:t>, </a:t>
            </a:r>
          </a:p>
          <a:p>
            <a:pPr>
              <a:defRPr/>
            </a:pPr>
            <a:r>
              <a:rPr lang="ko-KR" altLang="en-US" sz="1600" spc="-150" dirty="0" smtClean="0">
                <a:latin typeface="+mn-ea"/>
              </a:rPr>
              <a:t> 사회복지서비스 연계 </a:t>
            </a:r>
            <a:r>
              <a:rPr lang="ko-KR" altLang="en-US" sz="1600" spc="-150" dirty="0">
                <a:latin typeface="+mn-ea"/>
              </a:rPr>
              <a:t>등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3928" y="2046686"/>
            <a:ext cx="772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학대행위자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>
                <a:latin typeface="+mn-ea"/>
              </a:rPr>
              <a:t>보호처분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임시조치 등의 결과 상담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교육프로그램 운영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심리치료</a:t>
            </a:r>
            <a:r>
              <a:rPr lang="en-US" altLang="ko-KR" sz="1600" spc="-150" dirty="0">
                <a:latin typeface="+mn-ea"/>
              </a:rPr>
              <a:t>, </a:t>
            </a:r>
            <a:endParaRPr lang="en-US" altLang="ko-KR" sz="1600" spc="-150" dirty="0" smtClean="0">
              <a:latin typeface="+mn-ea"/>
            </a:endParaRPr>
          </a:p>
          <a:p>
            <a:pPr>
              <a:defRPr/>
            </a:pPr>
            <a:r>
              <a:rPr lang="en-US" altLang="ko-KR" sz="1600" spc="-150" dirty="0" smtClean="0">
                <a:latin typeface="+mn-ea"/>
              </a:rPr>
              <a:t> </a:t>
            </a:r>
            <a:r>
              <a:rPr lang="ko-KR" altLang="en-US" sz="1600" spc="-150" dirty="0" smtClean="0">
                <a:latin typeface="+mn-ea"/>
              </a:rPr>
              <a:t>의료지원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통원 및 입원</a:t>
            </a:r>
            <a:r>
              <a:rPr lang="en-US" altLang="ko-KR" sz="1600" spc="-150" dirty="0" smtClean="0">
                <a:latin typeface="+mn-ea"/>
              </a:rPr>
              <a:t>), </a:t>
            </a:r>
            <a:r>
              <a:rPr lang="ko-KR" altLang="en-US" sz="1600" spc="-150" dirty="0" smtClean="0">
                <a:latin typeface="+mn-ea"/>
              </a:rPr>
              <a:t>가정지원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경제 및 가사지원</a:t>
            </a:r>
            <a:r>
              <a:rPr lang="en-US" altLang="ko-KR" sz="1600" spc="-150" dirty="0" smtClean="0">
                <a:latin typeface="+mn-ea"/>
              </a:rPr>
              <a:t>) </a:t>
            </a:r>
            <a:r>
              <a:rPr lang="ko-KR" altLang="en-US" sz="1600" spc="-150" dirty="0" smtClean="0">
                <a:latin typeface="+mn-ea"/>
              </a:rPr>
              <a:t>등</a:t>
            </a:r>
            <a:r>
              <a:rPr lang="en-US" altLang="ko-KR" sz="1600" spc="-150" dirty="0" smtClean="0">
                <a:latin typeface="+mn-ea"/>
              </a:rPr>
              <a:t> 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3096" y="2626334"/>
            <a:ext cx="8021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가족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>
                <a:latin typeface="+mn-ea"/>
              </a:rPr>
              <a:t>상담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가족치료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가정지원</a:t>
            </a:r>
            <a:r>
              <a:rPr lang="en-US" altLang="ko-KR" sz="1600" spc="-150" dirty="0">
                <a:latin typeface="+mn-ea"/>
              </a:rPr>
              <a:t>(</a:t>
            </a:r>
            <a:r>
              <a:rPr lang="ko-KR" altLang="en-US" sz="1600" spc="-150" dirty="0">
                <a:latin typeface="+mn-ea"/>
              </a:rPr>
              <a:t>경제 및 가사지원</a:t>
            </a:r>
            <a:r>
              <a:rPr lang="en-US" altLang="ko-KR" sz="1600" spc="-150" dirty="0">
                <a:latin typeface="+mn-ea"/>
              </a:rPr>
              <a:t>), </a:t>
            </a:r>
            <a:r>
              <a:rPr lang="ko-KR" altLang="en-US" sz="1600" spc="-150" dirty="0" err="1">
                <a:latin typeface="+mn-ea"/>
              </a:rPr>
              <a:t>원가정복귀를</a:t>
            </a:r>
            <a:r>
              <a:rPr lang="ko-KR" altLang="en-US" sz="1600" spc="-150" dirty="0">
                <a:latin typeface="+mn-ea"/>
              </a:rPr>
              <a:t> 위한 가족기능강화프로그램</a:t>
            </a:r>
            <a:r>
              <a:rPr lang="en-US" altLang="ko-KR" sz="1600" spc="-150" dirty="0">
                <a:latin typeface="+mn-ea"/>
              </a:rPr>
              <a:t> </a:t>
            </a:r>
            <a:r>
              <a:rPr lang="ko-KR" altLang="en-US" sz="1600" spc="-150" dirty="0">
                <a:latin typeface="+mn-ea"/>
              </a:rPr>
              <a:t>등</a:t>
            </a:r>
            <a:endParaRPr lang="en-US" altLang="ko-KR" sz="1600" spc="-15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3363839"/>
            <a:ext cx="8208912" cy="11075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27526" y="3147814"/>
            <a:ext cx="898408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49" y="3147814"/>
            <a:ext cx="9982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사후관리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83568" y="3579862"/>
            <a:ext cx="6634470" cy="746243"/>
            <a:chOff x="714705" y="3201241"/>
            <a:chExt cx="6634470" cy="746243"/>
          </a:xfrm>
        </p:grpSpPr>
        <p:sp>
          <p:nvSpPr>
            <p:cNvPr id="16" name="직사각형 15"/>
            <p:cNvSpPr/>
            <p:nvPr/>
          </p:nvSpPr>
          <p:spPr>
            <a:xfrm>
              <a:off x="714705" y="3205311"/>
              <a:ext cx="40013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600" spc="-150" dirty="0" smtClean="0">
                  <a:ea typeface="맑은 고딕" pitchFamily="50" charset="-127"/>
                  <a:cs typeface="함초롬돋움"/>
                </a:rPr>
                <a:t>· </a:t>
              </a:r>
              <a:r>
                <a:rPr lang="ko-KR" altLang="en-US" sz="1600" spc="-150" dirty="0">
                  <a:latin typeface="+mn-ea"/>
                </a:rPr>
                <a:t>지원종결사례에 대한 통합사례관리회의 개최</a:t>
              </a:r>
              <a:endParaRPr lang="en-US" altLang="ko-KR" sz="1600" spc="-150" dirty="0"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04048" y="3201241"/>
              <a:ext cx="2345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600" spc="-150" dirty="0" smtClean="0">
                  <a:ea typeface="맑은 고딕" pitchFamily="50" charset="-127"/>
                  <a:cs typeface="함초롬돋움"/>
                </a:rPr>
                <a:t>· </a:t>
              </a:r>
              <a:r>
                <a:rPr lang="ko-KR" altLang="en-US" sz="1600" spc="-120" dirty="0">
                  <a:latin typeface="+mn-ea"/>
                </a:rPr>
                <a:t>사후관리 연계기관 결정</a:t>
              </a:r>
              <a:endParaRPr lang="en-US" altLang="ko-KR" sz="1600" spc="-120" dirty="0">
                <a:latin typeface="+mn-ea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5812" y="3608930"/>
              <a:ext cx="28363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600" spc="-150" dirty="0" smtClean="0">
                  <a:ea typeface="맑은 고딕" pitchFamily="50" charset="-127"/>
                  <a:cs typeface="함초롬돋움"/>
                </a:rPr>
                <a:t>· </a:t>
              </a:r>
              <a:r>
                <a:rPr lang="ko-KR" altLang="en-US" sz="1600" spc="-120" dirty="0">
                  <a:latin typeface="+mn-ea"/>
                </a:rPr>
                <a:t>사후관리 서비스제공 모니터링</a:t>
              </a:r>
              <a:endParaRPr lang="en-US" altLang="ko-KR" sz="1600" spc="-12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45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1150433"/>
            <a:ext cx="3744416" cy="288032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27583" y="1006417"/>
            <a:ext cx="194421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3628" y="1006417"/>
            <a:ext cx="2111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1998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년 </a:t>
            </a:r>
            <a:r>
              <a:rPr lang="en-US" altLang="ko-KR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OO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아동학대 사건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576" y="2878625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spc="-150" dirty="0" smtClean="0"/>
              <a:t>친부와 계모의 구타와 학대에 의해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누나는 </a:t>
            </a:r>
            <a:r>
              <a:rPr lang="ko-KR" altLang="en-US" sz="1600" spc="-150" dirty="0" err="1" smtClean="0"/>
              <a:t>굶겨죽여</a:t>
            </a:r>
            <a:r>
              <a:rPr lang="ko-KR" altLang="en-US" sz="1600" spc="-150" dirty="0" smtClean="0"/>
              <a:t> 집 앞마당에 묻고</a:t>
            </a:r>
            <a:r>
              <a:rPr lang="en-US" altLang="ko-KR" sz="1600" spc="-150" dirty="0" smtClean="0"/>
              <a:t>,</a:t>
            </a:r>
            <a:r>
              <a:rPr lang="ko-KR" altLang="en-US" sz="1600" spc="-150" dirty="0" smtClean="0"/>
              <a:t>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 동생은 뼈만 앙상하게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남은 모습으로 발견된 사건</a:t>
            </a:r>
            <a:endParaRPr lang="en-US" altLang="ko-KR" sz="1600" spc="-150" dirty="0">
              <a:latin typeface="+mj-lt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99592" y="1510473"/>
            <a:ext cx="3168352" cy="1296144"/>
            <a:chOff x="899592" y="1995686"/>
            <a:chExt cx="3168352" cy="129614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4762" r="4762" b="46586"/>
            <a:stretch>
              <a:fillRect/>
            </a:stretch>
          </p:blipFill>
          <p:spPr bwMode="auto">
            <a:xfrm>
              <a:off x="899592" y="1995686"/>
              <a:ext cx="136815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4762" t="55669" r="4762" b="5041"/>
            <a:stretch>
              <a:fillRect/>
            </a:stretch>
          </p:blipFill>
          <p:spPr bwMode="auto">
            <a:xfrm>
              <a:off x="2267744" y="1995686"/>
              <a:ext cx="1800200" cy="129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직사각형 9"/>
          <p:cNvSpPr/>
          <p:nvPr/>
        </p:nvSpPr>
        <p:spPr>
          <a:xfrm>
            <a:off x="4499992" y="1150433"/>
            <a:ext cx="3744416" cy="288032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644008" y="2878625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spc="-150" dirty="0" smtClean="0"/>
              <a:t>부모의 잘못된 믿음으로 인해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병원 치료를 거부당한 채 방치되어</a:t>
            </a:r>
            <a:r>
              <a:rPr lang="en-US" altLang="ko-KR" sz="1600" spc="-150" dirty="0" smtClean="0"/>
              <a:t>, </a:t>
            </a:r>
          </a:p>
          <a:p>
            <a:pPr algn="ctr"/>
            <a:r>
              <a:rPr lang="ko-KR" altLang="en-US" sz="1600" spc="-150" dirty="0" smtClean="0"/>
              <a:t>죽음만을 기다리고 있던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아이가 발견된 사건</a:t>
            </a:r>
            <a:endParaRPr lang="en-US" altLang="ko-KR" sz="1600" spc="-150" dirty="0">
              <a:latin typeface="+mj-lt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654641" y="1510473"/>
            <a:ext cx="3384376" cy="1296144"/>
            <a:chOff x="4654641" y="1563638"/>
            <a:chExt cx="3384376" cy="129614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4641" y="1563638"/>
              <a:ext cx="1584176" cy="129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1265" t="22360" r="42601" b="44172"/>
            <a:stretch>
              <a:fillRect/>
            </a:stretch>
          </p:blipFill>
          <p:spPr bwMode="auto">
            <a:xfrm>
              <a:off x="6238817" y="1563638"/>
              <a:ext cx="180020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들어가며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아동복지법 전부개정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(2000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4050820"/>
            <a:ext cx="6120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50" dirty="0" smtClean="0"/>
              <a:t>두 사건을 계기로 </a:t>
            </a:r>
            <a:r>
              <a:rPr lang="en-US" altLang="ko-KR" sz="1600" b="1" spc="-150" dirty="0" smtClean="0"/>
              <a:t>2000</a:t>
            </a:r>
            <a:r>
              <a:rPr lang="ko-KR" altLang="en-US" sz="1600" b="1" spc="-150" dirty="0" smtClean="0"/>
              <a:t>년 아동복지법을 개정</a:t>
            </a:r>
            <a:r>
              <a:rPr lang="ko-KR" altLang="en-US" sz="1600" spc="-150" dirty="0" smtClean="0"/>
              <a:t>해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아동학대에 대한 정의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처벌 근거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관련 기관에 대한 </a:t>
            </a:r>
            <a:r>
              <a:rPr lang="ko-KR" altLang="en-US" sz="1600" b="1" spc="-150" dirty="0" smtClean="0"/>
              <a:t>법적 근거를 마련</a:t>
            </a:r>
            <a:r>
              <a:rPr lang="ko-KR" altLang="en-US" sz="1600" spc="-150" dirty="0" smtClean="0"/>
              <a:t>함</a:t>
            </a:r>
            <a:r>
              <a:rPr lang="en-US" altLang="ko-KR" sz="1600" spc="-150" dirty="0" smtClean="0"/>
              <a:t>.</a:t>
            </a:r>
            <a:endParaRPr lang="ko-KR" altLang="en-US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1187624" y="4122828"/>
            <a:ext cx="648072" cy="432048"/>
          </a:xfrm>
          <a:prstGeom prst="rightArrow">
            <a:avLst>
              <a:gd name="adj1" fmla="val 6687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773039" y="1006417"/>
            <a:ext cx="194421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729084" y="1006417"/>
            <a:ext cx="2111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1999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년 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 OO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아동학대 사건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4336" y="1935872"/>
            <a:ext cx="55839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b="1" spc="-15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발견 및 신고</a:t>
            </a:r>
            <a:endParaRPr lang="ko-KR" altLang="en-US" sz="4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791856"/>
            <a:ext cx="14320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9561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</a:t>
            </a:r>
            <a:r>
              <a:rPr lang="ko-KR" altLang="en-US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신체학대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027" y="3307100"/>
            <a:ext cx="33376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/>
              <a:t>넘어져서 생기기 어려운 부분의 상처</a:t>
            </a:r>
            <a:r>
              <a:rPr lang="en-US" altLang="ko-KR" sz="1600" spc="-150" dirty="0" smtClean="0"/>
              <a:t>,</a:t>
            </a:r>
          </a:p>
          <a:p>
            <a:pPr algn="ctr"/>
            <a:r>
              <a:rPr lang="ko-KR" altLang="en-US" sz="1600" spc="-150" dirty="0" smtClean="0"/>
              <a:t>할퀴거나 손으로 맞은 것 같은 자국</a:t>
            </a:r>
            <a:endParaRPr lang="ko-KR" altLang="en-US" sz="1600" spc="-150" dirty="0"/>
          </a:p>
        </p:txBody>
      </p:sp>
      <p:sp>
        <p:nvSpPr>
          <p:cNvPr id="7" name="직사각형 6"/>
          <p:cNvSpPr/>
          <p:nvPr/>
        </p:nvSpPr>
        <p:spPr>
          <a:xfrm>
            <a:off x="395536" y="1338610"/>
            <a:ext cx="8352928" cy="265608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1194594"/>
            <a:ext cx="86949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1194594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신체학대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4980"/>
            <a:ext cx="21602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3707976" y="1355824"/>
            <a:ext cx="0" cy="2656086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29" y="1712445"/>
            <a:ext cx="1954863" cy="15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910280" y="330709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/>
              <a:t>체벌 </a:t>
            </a:r>
            <a:r>
              <a:rPr lang="ko-KR" altLang="en-US" sz="1600" spc="-150" dirty="0"/>
              <a:t>도구가 그대로 </a:t>
            </a:r>
            <a:endParaRPr lang="en-US" altLang="ko-KR" sz="1600" spc="-150" dirty="0" smtClean="0"/>
          </a:p>
          <a:p>
            <a:pPr marL="342900" indent="-342900" algn="ctr"/>
            <a:r>
              <a:rPr lang="ko-KR" altLang="en-US" sz="1600" spc="-150" dirty="0" smtClean="0"/>
              <a:t>드러나는 </a:t>
            </a:r>
            <a:r>
              <a:rPr lang="ko-KR" altLang="en-US" sz="1600" spc="-150" dirty="0"/>
              <a:t>상처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6156176" y="1342176"/>
            <a:ext cx="0" cy="2656086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7" t="3452" r="2921" b="3296"/>
          <a:stretch/>
        </p:blipFill>
        <p:spPr bwMode="auto">
          <a:xfrm>
            <a:off x="6329559" y="1712445"/>
            <a:ext cx="2304256" cy="10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156176" y="2866838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/>
              <a:t>대부분의 화상 자국은 </a:t>
            </a:r>
            <a:endParaRPr lang="en-US" altLang="ko-KR" sz="1600" spc="-150" dirty="0" smtClean="0"/>
          </a:p>
          <a:p>
            <a:pPr algn="ctr"/>
            <a:r>
              <a:rPr lang="ko-KR" altLang="en-US" sz="1600" spc="-150" dirty="0" smtClean="0"/>
              <a:t>아동학대와 </a:t>
            </a:r>
            <a:r>
              <a:rPr lang="ko-KR" altLang="en-US" sz="1600" spc="-150" dirty="0"/>
              <a:t>연관될 가능성이</a:t>
            </a:r>
            <a:endParaRPr lang="en-US" altLang="ko-KR" sz="1600" spc="-150" dirty="0"/>
          </a:p>
          <a:p>
            <a:pPr algn="ctr"/>
            <a:r>
              <a:rPr lang="ko-KR" altLang="en-US" sz="1600" spc="-150" dirty="0"/>
              <a:t> 높으므로 주의 깊게 </a:t>
            </a:r>
            <a:r>
              <a:rPr lang="ko-KR" altLang="en-US" sz="1600" spc="-150" dirty="0" smtClean="0"/>
              <a:t>관찰함</a:t>
            </a:r>
            <a:r>
              <a:rPr lang="en-US" altLang="ko-KR" sz="1600" spc="-150" dirty="0" smtClean="0"/>
              <a:t>. </a:t>
            </a:r>
            <a:r>
              <a:rPr lang="en-US" altLang="ko-KR" sz="1600" spc="-150" dirty="0"/>
              <a:t>(</a:t>
            </a:r>
            <a:r>
              <a:rPr lang="ko-KR" altLang="en-US" sz="1600" spc="-150" dirty="0"/>
              <a:t>뜨거운 물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다리미 자국 등</a:t>
            </a:r>
            <a:r>
              <a:rPr lang="en-US" altLang="ko-KR" sz="1600" spc="-150" dirty="0"/>
              <a:t>)</a:t>
            </a:r>
            <a:endParaRPr lang="ko-KR" altLang="en-US" sz="1600" spc="-150" dirty="0"/>
          </a:p>
        </p:txBody>
      </p:sp>
      <p:sp>
        <p:nvSpPr>
          <p:cNvPr id="22" name="직사각형 21"/>
          <p:cNvSpPr/>
          <p:nvPr/>
        </p:nvSpPr>
        <p:spPr>
          <a:xfrm>
            <a:off x="2119513" y="415592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</a:t>
            </a:r>
            <a:r>
              <a:rPr lang="en-US" altLang="ko-KR" b="1" spc="-150" dirty="0">
                <a:ea typeface="맑은 고딕" pitchFamily="50" charset="-127"/>
                <a:cs typeface="함초롬돋움"/>
              </a:rPr>
              <a:t>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상처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에 대한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 보호자의 설명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이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일치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하는지 확인할 것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6050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</a:t>
            </a:r>
            <a:r>
              <a:rPr lang="ko-KR" altLang="en-US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신체학대 징후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491630"/>
            <a:ext cx="413106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설명하기 어려운 신체적 상흔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손발이 차거나 붉게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부어오른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상태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발생 및 회복에 시간차가 있는 상처      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>
                <a:ea typeface="맑은 고딕" pitchFamily="50" charset="-127"/>
                <a:cs typeface="함초롬돋움"/>
              </a:rPr>
              <a:t>성인에 의해 물린 상처  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비슷한 크기의 반복적으로 긁힌 상처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담뱃불 자국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뜨거운 물에 잠겨 생긴 화상자국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회음부에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있는 화상자국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알고 있는 물체모양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다리미 등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)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의 화상자국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입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입술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치은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외음부 상처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긁히거나 물린 자국에 의한 상처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손목이나 발목에 긁힌 상처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영유아에게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발견된 붉게 긁힌 상처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고막 천공이나 귓불이 찢겨진 상처와 같은 귀 손상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겨드랑이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팔뚝 안쪽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허벅지 안쪽 등 다치기 어려운 부위의 상처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대뇌 출혈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망막 출혈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양쪽 안구 손상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머리카락이 뜯겨나간 두피 혈종 등을 동반한 복잡한 두부 손상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간혈종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간열상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십이지장 천공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궤양 등과 같은 복부손상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골격계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손상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시간차가 있는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치유 단계가 다른 여러 부위의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복합 및 나선형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척추 손상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특히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여러 군데의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),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영유아의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긴 뼈에서 나타나는 간단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회전상 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걷지 못하는 아이에게서 나타나는 대퇴골절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골막하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출형의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방사선 사진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골단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분리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변형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석회화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폐 좌상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기흉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흉막삼출과 같은 흉부손상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083070"/>
            <a:ext cx="396004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 smtClean="0">
                <a:solidFill>
                  <a:schemeClr val="bg1"/>
                </a:solidFill>
              </a:rPr>
              <a:t>신체적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4368316" y="1424174"/>
            <a:ext cx="0" cy="337982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1080258"/>
            <a:ext cx="396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smtClean="0">
                <a:solidFill>
                  <a:schemeClr val="bg1"/>
                </a:solidFill>
              </a:rPr>
              <a:t>행동적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2211710"/>
            <a:ext cx="413106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어른과의 접촉 회피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다른 아동이 올 때 공포를 나타냄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공격적이거나 위축된 극단적 행동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양육자에 대한 두려움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집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어린이집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에 가는 것을 두려워함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위험에 대한 지속적인 경계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870126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신체학대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1419622"/>
            <a:ext cx="6984776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/>
              <a:t>의사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의식을 잃고 이송된 </a:t>
            </a:r>
            <a:r>
              <a:rPr lang="en-US" altLang="ko-KR" sz="1600" spc="-150" dirty="0"/>
              <a:t>B</a:t>
            </a:r>
            <a:r>
              <a:rPr lang="ko-KR" altLang="en-US" sz="1600" spc="-150" dirty="0"/>
              <a:t>군을 진찰하던 </a:t>
            </a:r>
            <a:r>
              <a:rPr lang="ko-KR" altLang="en-US" sz="1600" spc="-150" dirty="0" smtClean="0"/>
              <a:t>중</a:t>
            </a:r>
            <a:r>
              <a:rPr lang="en-US" altLang="ko-KR" sz="1600" spc="-150" dirty="0" smtClean="0"/>
              <a:t> </a:t>
            </a:r>
            <a:r>
              <a:rPr lang="ko-KR" altLang="en-US" sz="1600" b="1" spc="-150" dirty="0" smtClean="0"/>
              <a:t>골절</a:t>
            </a:r>
            <a:r>
              <a:rPr lang="ko-KR" altLang="en-US" sz="1600" spc="-150" dirty="0" smtClean="0"/>
              <a:t>을 발견함</a:t>
            </a:r>
            <a:r>
              <a:rPr lang="en-US" altLang="ko-KR" sz="1600" spc="-15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의사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</a:t>
            </a:r>
            <a:r>
              <a:rPr lang="en-US" altLang="ko-KR" sz="1600" spc="-150" dirty="0"/>
              <a:t>B</a:t>
            </a:r>
            <a:r>
              <a:rPr lang="ko-KR" altLang="en-US" sz="1600" spc="-150" dirty="0"/>
              <a:t>군의 </a:t>
            </a:r>
            <a:r>
              <a:rPr lang="ko-KR" altLang="en-US" sz="1600" spc="-150" dirty="0" smtClean="0"/>
              <a:t>부모에게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골절 </a:t>
            </a:r>
            <a:r>
              <a:rPr lang="ko-KR" altLang="en-US" sz="1600" spc="-150" dirty="0"/>
              <a:t>원인을 </a:t>
            </a:r>
            <a:r>
              <a:rPr lang="ko-KR" altLang="en-US" sz="1600" spc="-150" dirty="0" smtClean="0"/>
              <a:t>물었으나</a:t>
            </a:r>
            <a:r>
              <a:rPr lang="en-US" altLang="ko-KR" sz="1600" spc="-150" dirty="0" smtClean="0"/>
              <a:t>,</a:t>
            </a:r>
            <a:r>
              <a:rPr lang="ko-KR" altLang="en-US" sz="1600" spc="-150" dirty="0" smtClean="0"/>
              <a:t>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en-US" altLang="ko-KR" sz="1600" spc="-150" dirty="0" smtClean="0"/>
              <a:t>B</a:t>
            </a:r>
            <a:r>
              <a:rPr lang="ko-KR" altLang="en-US" sz="1600" spc="-150" dirty="0"/>
              <a:t>군의 부모는 당황하며 </a:t>
            </a:r>
            <a:r>
              <a:rPr lang="en-US" altLang="ko-KR" sz="1600" spc="-150" dirty="0"/>
              <a:t>B</a:t>
            </a:r>
            <a:r>
              <a:rPr lang="ko-KR" altLang="en-US" sz="1600" spc="-150" dirty="0"/>
              <a:t>군이 </a:t>
            </a:r>
            <a:r>
              <a:rPr lang="ko-KR" altLang="en-US" sz="1600" b="1" spc="-150" dirty="0"/>
              <a:t>혼자 놀다 넘어져</a:t>
            </a:r>
            <a:r>
              <a:rPr lang="ko-KR" altLang="en-US" sz="1600" spc="-150" dirty="0"/>
              <a:t> 골절이 생긴 것이라고 </a:t>
            </a:r>
            <a:r>
              <a:rPr lang="ko-KR" altLang="en-US" sz="1600" spc="-150" dirty="0" smtClean="0"/>
              <a:t>답변함</a:t>
            </a:r>
            <a:r>
              <a:rPr lang="en-US" altLang="ko-KR" sz="1600" spc="-150" dirty="0" smtClean="0"/>
              <a:t>.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ko-KR" altLang="en-US" sz="1600" spc="-150" dirty="0"/>
              <a:t>이에 의사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</a:t>
            </a:r>
            <a:r>
              <a:rPr lang="en-US" altLang="ko-KR" sz="1600" spc="-150" dirty="0"/>
              <a:t>B</a:t>
            </a:r>
            <a:r>
              <a:rPr lang="ko-KR" altLang="en-US" sz="1600" spc="-150" dirty="0"/>
              <a:t>군의 골절 부위를 엑스레이 촬영하고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b="1" spc="-150" dirty="0" smtClean="0"/>
              <a:t>이전에도 </a:t>
            </a:r>
            <a:r>
              <a:rPr lang="ko-KR" altLang="en-US" sz="1600" b="1" spc="-150" dirty="0"/>
              <a:t>동일 부위의 골절이 발생</a:t>
            </a:r>
            <a:r>
              <a:rPr lang="ko-KR" altLang="en-US" sz="1600" spc="-150" dirty="0"/>
              <a:t>한 사실도 </a:t>
            </a:r>
            <a:r>
              <a:rPr lang="ko-KR" altLang="en-US" sz="1600" spc="-150" dirty="0" smtClean="0"/>
              <a:t>확인하였으며</a:t>
            </a:r>
            <a:r>
              <a:rPr lang="en-US" altLang="ko-KR" sz="1600" spc="-150" dirty="0" smtClean="0"/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또한 </a:t>
            </a:r>
            <a:r>
              <a:rPr lang="ko-KR" altLang="en-US" sz="1600" b="1" spc="-150" dirty="0" smtClean="0"/>
              <a:t>골절 상태도 단순히 넘어져 생긴 것이 아닌 외부충격에 의한 것</a:t>
            </a:r>
            <a:r>
              <a:rPr lang="ko-KR" altLang="en-US" sz="1600" spc="-150" dirty="0" smtClean="0"/>
              <a:t>임을 </a:t>
            </a:r>
            <a:r>
              <a:rPr lang="ko-KR" altLang="en-US" sz="1600" spc="-150" dirty="0"/>
              <a:t>확인하고</a:t>
            </a:r>
            <a:r>
              <a:rPr lang="en-US" altLang="ko-KR" sz="1600" spc="-150" dirty="0"/>
              <a:t>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아동학대 </a:t>
            </a:r>
            <a:r>
              <a:rPr lang="ko-KR" altLang="en-US" sz="1600" spc="-150" dirty="0"/>
              <a:t>신고전화</a:t>
            </a:r>
            <a:r>
              <a:rPr lang="en-US" altLang="ko-KR" sz="1600" spc="-150" dirty="0"/>
              <a:t>(112)</a:t>
            </a:r>
            <a:r>
              <a:rPr lang="ko-KR" altLang="en-US" sz="1600" spc="-150" dirty="0"/>
              <a:t>로 </a:t>
            </a:r>
            <a:r>
              <a:rPr lang="ko-KR" altLang="en-US" sz="1600" spc="-150" dirty="0" smtClean="0"/>
              <a:t>신고하였음</a:t>
            </a:r>
            <a:r>
              <a:rPr lang="en-US" altLang="ko-KR" sz="1600" spc="-150" dirty="0" smtClean="0"/>
              <a:t>.</a:t>
            </a:r>
            <a:r>
              <a:rPr lang="ko-KR" altLang="en-US" sz="1600" spc="-150" dirty="0" smtClean="0"/>
              <a:t> </a:t>
            </a:r>
            <a:endParaRPr lang="en-US" altLang="ko-KR" sz="1100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69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</a:t>
            </a:r>
            <a:r>
              <a:rPr lang="ko-KR" altLang="en-US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정서학대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798" y="2059484"/>
            <a:ext cx="37732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발견이 어려워 아동을 유심히 관찰해야 함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ko-KR" altLang="en-US" sz="1600" spc="-150" dirty="0"/>
          </a:p>
        </p:txBody>
      </p:sp>
      <p:sp>
        <p:nvSpPr>
          <p:cNvPr id="7" name="직사각형 6"/>
          <p:cNvSpPr/>
          <p:nvPr/>
        </p:nvSpPr>
        <p:spPr>
          <a:xfrm>
            <a:off x="1237526" y="1707654"/>
            <a:ext cx="6718850" cy="19442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53550" y="1563638"/>
            <a:ext cx="869497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53550" y="1563638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798" y="2580664"/>
            <a:ext cx="36292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귀가 거부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우울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좋지 못한 언행 사용 등</a:t>
            </a:r>
            <a:endParaRPr lang="ko-KR" altLang="en-US" sz="1600" spc="-150" dirty="0"/>
          </a:p>
        </p:txBody>
      </p:sp>
      <p:sp>
        <p:nvSpPr>
          <p:cNvPr id="13" name="TextBox 12"/>
          <p:cNvSpPr txBox="1"/>
          <p:nvPr/>
        </p:nvSpPr>
        <p:spPr>
          <a:xfrm>
            <a:off x="1468832" y="3082630"/>
            <a:ext cx="53354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폭언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모욕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감금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심각한 비교 등을 하는 경우가 모두 해당됨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ko-KR" altLang="en-US" sz="1600" spc="-150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5345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</a:t>
            </a:r>
            <a:r>
              <a:rPr lang="ko-KR" altLang="en-US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정</a:t>
            </a:r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학대 징후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39214"/>
            <a:ext cx="38884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발달지연 및 성장장애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신체발달 저하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28" y="1422434"/>
            <a:ext cx="360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 smtClean="0">
                <a:solidFill>
                  <a:schemeClr val="bg1"/>
                </a:solidFill>
              </a:rPr>
              <a:t>신체적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368316" y="1763538"/>
            <a:ext cx="0" cy="218378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9992" y="1419622"/>
            <a:ext cx="360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smtClean="0">
                <a:solidFill>
                  <a:schemeClr val="bg1"/>
                </a:solidFill>
              </a:rPr>
              <a:t>행동적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885217"/>
            <a:ext cx="413106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특정 물건을 계속 빨고 있거나 물어뜯음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행동장애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반사회적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파괴적 행동장애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신경성 기질 장애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놀이장애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정신신경성 반응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히스테리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강박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공포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언어장애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극단행동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과잉행동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자살시도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실수에 대한 과잉 반응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양육자와의 접촉에 대한 두려움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302155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99592" y="1203598"/>
            <a:ext cx="7560840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/>
              <a:t>정신보건센터에서 근무하는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우울증으로 인해 등교 거부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돌발행동 등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정신건강이 </a:t>
            </a:r>
            <a:r>
              <a:rPr lang="ko-KR" altLang="en-US" sz="1600" spc="-150" dirty="0"/>
              <a:t>의심된다며 사회복지관으로부터 상담 의뢰를 </a:t>
            </a:r>
            <a:r>
              <a:rPr lang="ko-KR" altLang="en-US" sz="1600" spc="-150" dirty="0" smtClean="0"/>
              <a:t>받은</a:t>
            </a:r>
            <a:r>
              <a:rPr lang="en-US" altLang="ko-KR" sz="1600" spc="-150" dirty="0" smtClean="0"/>
              <a:t> B</a:t>
            </a:r>
            <a:r>
              <a:rPr lang="ko-KR" altLang="en-US" sz="1600" spc="-150" dirty="0" smtClean="0"/>
              <a:t>군을 </a:t>
            </a:r>
            <a:r>
              <a:rPr lang="ko-KR" altLang="en-US" sz="1600" spc="-150" dirty="0"/>
              <a:t>상담하는 중 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깜짝 </a:t>
            </a:r>
            <a:r>
              <a:rPr lang="ko-KR" altLang="en-US" sz="1600" spc="-150" dirty="0"/>
              <a:t>놀랄 이야기를 </a:t>
            </a:r>
            <a:r>
              <a:rPr lang="ko-KR" altLang="en-US" sz="1600" spc="-150" dirty="0" smtClean="0"/>
              <a:t>들음</a:t>
            </a:r>
            <a:r>
              <a:rPr lang="en-US" altLang="ko-KR" sz="1600" spc="-150" dirty="0" smtClean="0"/>
              <a:t>. </a:t>
            </a:r>
          </a:p>
          <a:p>
            <a:pPr>
              <a:lnSpc>
                <a:spcPct val="130000"/>
              </a:lnSpc>
            </a:pPr>
            <a:endParaRPr lang="en-US" altLang="ko-KR" sz="1000" spc="-150" dirty="0" smtClean="0"/>
          </a:p>
          <a:p>
            <a:pPr>
              <a:lnSpc>
                <a:spcPct val="130000"/>
              </a:lnSpc>
            </a:pPr>
            <a:r>
              <a:rPr lang="en-US" altLang="ko-KR" sz="1600" spc="-150" dirty="0" smtClean="0"/>
              <a:t>B</a:t>
            </a:r>
            <a:r>
              <a:rPr lang="ko-KR" altLang="en-US" sz="1600" spc="-150" dirty="0"/>
              <a:t>군의 부모는 평소 </a:t>
            </a:r>
            <a:r>
              <a:rPr lang="en-US" altLang="ko-KR" sz="1600" b="1" spc="-150" dirty="0"/>
              <a:t>B</a:t>
            </a:r>
            <a:r>
              <a:rPr lang="ko-KR" altLang="en-US" sz="1600" b="1" spc="-150" dirty="0"/>
              <a:t>군에게 인격을 비하하는 말과 욕설</a:t>
            </a:r>
            <a:r>
              <a:rPr lang="ko-KR" altLang="en-US" sz="1600" spc="-150" dirty="0"/>
              <a:t>을 사용해 왔고</a:t>
            </a:r>
            <a:r>
              <a:rPr lang="en-US" altLang="ko-KR" sz="1600" spc="-150" dirty="0"/>
              <a:t>,</a:t>
            </a:r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B</a:t>
            </a:r>
            <a:r>
              <a:rPr lang="ko-KR" altLang="en-US" sz="1600" spc="-150" dirty="0"/>
              <a:t>군과 </a:t>
            </a:r>
            <a:r>
              <a:rPr lang="ko-KR" altLang="en-US" sz="1600" b="1" spc="-150" dirty="0"/>
              <a:t>동생을 비교</a:t>
            </a:r>
            <a:r>
              <a:rPr lang="ko-KR" altLang="en-US" sz="1600" spc="-150" dirty="0"/>
              <a:t>하며 </a:t>
            </a:r>
            <a:r>
              <a:rPr lang="ko-KR" altLang="en-US" sz="1600" b="1" spc="-150" dirty="0"/>
              <a:t>가족 내에서 따돌렸다</a:t>
            </a:r>
            <a:r>
              <a:rPr lang="ko-KR" altLang="en-US" sz="1600" spc="-150" dirty="0"/>
              <a:t>고 </a:t>
            </a:r>
            <a:r>
              <a:rPr lang="ko-KR" altLang="en-US" sz="1600" spc="-150" dirty="0" smtClean="0"/>
              <a:t>하였</a:t>
            </a:r>
            <a:r>
              <a:rPr lang="ko-KR" altLang="en-US" sz="1600" spc="-150" dirty="0"/>
              <a:t>음</a:t>
            </a:r>
            <a:r>
              <a:rPr lang="en-US" altLang="ko-KR" sz="1600" spc="-150" dirty="0" smtClean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또한 </a:t>
            </a:r>
            <a:r>
              <a:rPr lang="ko-KR" altLang="en-US" sz="1600" spc="-150" dirty="0"/>
              <a:t>가정 내 규칙을 지키지 않았을 시 </a:t>
            </a:r>
            <a:r>
              <a:rPr lang="ko-KR" altLang="en-US" sz="1600" b="1" spc="-150" dirty="0"/>
              <a:t>장롱 안에서 몇 시간씩 가두어 </a:t>
            </a:r>
            <a:r>
              <a:rPr lang="ko-KR" altLang="en-US" sz="1600" spc="-150" dirty="0"/>
              <a:t>나오지 못하게 </a:t>
            </a:r>
            <a:r>
              <a:rPr lang="ko-KR" altLang="en-US" sz="1600" spc="-150" dirty="0" smtClean="0"/>
              <a:t>하고</a:t>
            </a:r>
            <a:r>
              <a:rPr lang="en-US" altLang="ko-KR" sz="1600" spc="-150" dirty="0" smtClean="0"/>
              <a:t>,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r>
              <a:rPr lang="ko-KR" altLang="en-US" sz="1600" b="1" spc="-150" dirty="0" smtClean="0"/>
              <a:t>옷을 </a:t>
            </a:r>
            <a:r>
              <a:rPr lang="ko-KR" altLang="en-US" sz="1600" b="1" spc="-150" dirty="0"/>
              <a:t>다 벗겨서 밖으로  쫓아내고 </a:t>
            </a:r>
            <a:r>
              <a:rPr lang="ko-KR" altLang="en-US" sz="1600" spc="-150" dirty="0"/>
              <a:t>몇 시간 동안 들어오지 </a:t>
            </a:r>
            <a:r>
              <a:rPr lang="ko-KR" altLang="en-US" sz="1600" spc="-150" dirty="0" smtClean="0"/>
              <a:t>못하게도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한다고 함</a:t>
            </a:r>
            <a:r>
              <a:rPr lang="en-US" altLang="ko-KR" sz="1600" spc="-150" dirty="0" smtClean="0"/>
              <a:t>. 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A</a:t>
            </a:r>
            <a:r>
              <a:rPr lang="ko-KR" altLang="en-US" sz="1600" spc="-150" dirty="0"/>
              <a:t>씨는 일반적인 훈육을 벗어난 아동학대로 생각되어 아동학대 신고전화</a:t>
            </a:r>
            <a:r>
              <a:rPr lang="en-US" altLang="ko-KR" sz="1600" spc="-150" dirty="0"/>
              <a:t>(112)</a:t>
            </a:r>
            <a:r>
              <a:rPr lang="ko-KR" altLang="en-US" sz="1600" spc="-150" dirty="0"/>
              <a:t>로 </a:t>
            </a:r>
            <a:r>
              <a:rPr lang="ko-KR" altLang="en-US" sz="1600" spc="-150" dirty="0" smtClean="0"/>
              <a:t>신고하였음</a:t>
            </a:r>
            <a:r>
              <a:rPr lang="en-US" altLang="ko-KR" sz="1600" spc="-150" dirty="0" smtClean="0"/>
              <a:t>.</a:t>
            </a:r>
            <a:endParaRPr lang="en-US" altLang="ko-KR" sz="1600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정서학대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638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9363" y="1438025"/>
            <a:ext cx="65095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연령대에 맞지 않는 성 지식과 행동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성놀이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을 보임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ko-KR" altLang="en-US" sz="1600" spc="-150" dirty="0"/>
          </a:p>
        </p:txBody>
      </p:sp>
      <p:sp>
        <p:nvSpPr>
          <p:cNvPr id="5" name="직사각형 4"/>
          <p:cNvSpPr/>
          <p:nvPr/>
        </p:nvSpPr>
        <p:spPr>
          <a:xfrm>
            <a:off x="1160091" y="1131590"/>
            <a:ext cx="6718850" cy="19442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76115" y="987574"/>
            <a:ext cx="799399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76115" y="987574"/>
            <a:ext cx="13902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  <a:r>
              <a:rPr lang="ko-KR" altLang="en-US" sz="1600" b="1" spc="-3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학대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580" y="1845858"/>
            <a:ext cx="76972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평소와 다른 행동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좋아하던 것에 관심이 없음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 </a:t>
            </a:r>
            <a:endParaRPr lang="ko-KR" altLang="en-US" sz="1600" spc="-150" dirty="0"/>
          </a:p>
        </p:txBody>
      </p:sp>
      <p:sp>
        <p:nvSpPr>
          <p:cNvPr id="9" name="TextBox 8"/>
          <p:cNvSpPr txBox="1"/>
          <p:nvPr/>
        </p:nvSpPr>
        <p:spPr>
          <a:xfrm>
            <a:off x="1386336" y="2238323"/>
            <a:ext cx="6631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죄의식에 사로잡힌 자책 행동을 보임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ko-KR" altLang="en-US" sz="1600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6824" y="2636559"/>
            <a:ext cx="6631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어른에 대한 갑작스런 거부</a:t>
            </a:r>
            <a:endParaRPr lang="ko-KR" altLang="en-US" sz="1600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4540287" y="2636559"/>
            <a:ext cx="11535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섭식장애</a:t>
            </a:r>
            <a:endParaRPr lang="ko-KR" altLang="en-US" sz="1600" spc="-150" dirty="0"/>
          </a:p>
        </p:txBody>
      </p:sp>
      <p:sp>
        <p:nvSpPr>
          <p:cNvPr id="13" name="직사각형 12"/>
          <p:cNvSpPr/>
          <p:nvPr/>
        </p:nvSpPr>
        <p:spPr>
          <a:xfrm>
            <a:off x="2517765" y="3147814"/>
            <a:ext cx="447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아무렇지 않은 것처럼 대하기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332314" y="3693371"/>
            <a:ext cx="1152129" cy="655662"/>
            <a:chOff x="739389" y="4372648"/>
            <a:chExt cx="808275" cy="655662"/>
          </a:xfrm>
        </p:grpSpPr>
        <p:sp>
          <p:nvSpPr>
            <p:cNvPr id="15" name="오른쪽 화살표 14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389" y="4412757"/>
              <a:ext cx="79208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대처요령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2507902" y="3507854"/>
            <a:ext cx="447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입장을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이해할 수 있다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는 태도로 대하기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4593" y="3856590"/>
            <a:ext cx="447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일상적이고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안전한 환경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을 조성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4592" y="4225922"/>
            <a:ext cx="529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아동 진술 오염 방지를 위해 상담하지 말고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바로 신고</a:t>
            </a:r>
            <a:endParaRPr lang="en-US" altLang="ko-KR" b="1" spc="-150" dirty="0" smtClean="0">
              <a:ea typeface="맑은 고딕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24751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징후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491630"/>
            <a:ext cx="413106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&lt;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신체적 지표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학령 전 아동의 성병 감염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    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임신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endParaRPr lang="en-US" altLang="ko-KR" sz="1200" spc="-150" dirty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&lt;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생식기의 증거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아동의 질에 있는 정액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찢기거나 손실된 처녀막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질의 홍진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질에 생긴 상처나 긁힌 자국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배뇨곤란    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요도염   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생식기의 대상포진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endParaRPr lang="en-US" altLang="ko-KR" sz="1200" spc="-150" dirty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&lt;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 증후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 </a:t>
            </a:r>
            <a:r>
              <a:rPr lang="ko-KR" altLang="en-US" sz="1200" spc="-150" dirty="0" err="1" smtClean="0">
                <a:ea typeface="맑은 고딕" pitchFamily="50" charset="-127"/>
                <a:cs typeface="함초롬돋움"/>
              </a:rPr>
              <a:t>괄약근의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 손상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항문주변의 멍이나 찰과상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변비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 내장이 짧아지거나 뒤집힘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 입구에 생긴 열창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항문이 좁아짐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회음부의 통증과 가려움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대변에 혈액이 나옴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endParaRPr lang="en-US" altLang="ko-KR" sz="1200" spc="-150" dirty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&lt;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구강증후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입천장의 손상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>
                <a:latin typeface="+mj-lt"/>
              </a:rPr>
              <a:t>인두</a:t>
            </a:r>
            <a:r>
              <a:rPr lang="en-US" altLang="ko-KR" sz="1200" spc="-150" dirty="0">
                <a:latin typeface="+mj-lt"/>
              </a:rPr>
              <a:t>(</a:t>
            </a:r>
            <a:r>
              <a:rPr lang="ko-KR" altLang="en-US" sz="1200" spc="-150" dirty="0">
                <a:latin typeface="+mj-lt"/>
              </a:rPr>
              <a:t>咽頭</a:t>
            </a:r>
            <a:r>
              <a:rPr lang="en-US" altLang="ko-KR" sz="1200" spc="-150" dirty="0">
                <a:latin typeface="+mj-lt"/>
              </a:rPr>
              <a:t>)</a:t>
            </a:r>
            <a:r>
              <a:rPr lang="ko-KR" altLang="en-US" sz="1200" spc="-150" dirty="0">
                <a:latin typeface="+mj-lt"/>
              </a:rPr>
              <a:t>임질</a:t>
            </a:r>
            <a:r>
              <a:rPr lang="en-US" altLang="ko-KR" sz="1200" spc="-150" dirty="0">
                <a:latin typeface="+mj-lt"/>
              </a:rPr>
              <a:t>(pharyngeal gonorrhea) </a:t>
            </a:r>
            <a:endParaRPr lang="en-US" altLang="ko-KR" sz="1200" spc="-150" dirty="0" smtClean="0">
              <a:latin typeface="+mj-lt"/>
              <a:ea typeface="맑은 고딕" pitchFamily="50" charset="-127"/>
              <a:cs typeface="함초롬돋움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083070"/>
            <a:ext cx="396004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 smtClean="0">
                <a:solidFill>
                  <a:schemeClr val="bg1"/>
                </a:solidFill>
              </a:rPr>
              <a:t>신체적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368316" y="1424174"/>
            <a:ext cx="0" cy="337982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9992" y="1080258"/>
            <a:ext cx="396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smtClean="0">
                <a:solidFill>
                  <a:schemeClr val="bg1"/>
                </a:solidFill>
              </a:rPr>
              <a:t>행동적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7927" y="1495082"/>
            <a:ext cx="41310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&lt;</a:t>
            </a:r>
            <a:r>
              <a:rPr lang="ko-KR" altLang="en-US" sz="1200" spc="-150" dirty="0" smtClean="0">
                <a:ea typeface="맑은 고딕" pitchFamily="50" charset="-127"/>
                <a:cs typeface="함초롬돋움"/>
              </a:rPr>
              <a:t>성적(性的) 행동지표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200" spc="-150" dirty="0" smtClean="0"/>
              <a:t> </a:t>
            </a:r>
            <a:r>
              <a:rPr lang="ko-KR" altLang="en-US" sz="1200" spc="-150" dirty="0"/>
              <a:t>나이에 맞지 않는 </a:t>
            </a:r>
            <a:r>
              <a:rPr lang="ko-KR" altLang="en-US" sz="1200" spc="-150" dirty="0" smtClean="0"/>
              <a:t>성적행동         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해박하고 </a:t>
            </a:r>
            <a:r>
              <a:rPr lang="ko-KR" altLang="en-US" sz="1200" spc="-150" dirty="0"/>
              <a:t>조숙한 </a:t>
            </a:r>
            <a:r>
              <a:rPr lang="ko-KR" altLang="en-US" sz="1200" spc="-150" dirty="0" err="1" smtClean="0"/>
              <a:t>성지식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 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200" spc="-150" dirty="0" smtClean="0"/>
              <a:t> 명백하게 </a:t>
            </a:r>
            <a:r>
              <a:rPr lang="ko-KR" altLang="en-US" sz="1200" spc="-150" dirty="0"/>
              <a:t>성적인 묘사를 한 </a:t>
            </a:r>
            <a:r>
              <a:rPr lang="ko-KR" altLang="en-US" sz="1200" spc="-150" dirty="0" smtClean="0"/>
              <a:t>그림들</a:t>
            </a:r>
            <a:r>
              <a:rPr lang="en-US" altLang="ko-KR" sz="1200" spc="-150" dirty="0"/>
              <a:t> </a:t>
            </a:r>
            <a:r>
              <a:rPr lang="en-US" altLang="ko-KR" sz="1200" spc="-150" dirty="0" smtClean="0"/>
              <a:t>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타인과의 </a:t>
            </a:r>
            <a:r>
              <a:rPr lang="ko-KR" altLang="en-US" sz="1200" spc="-150" dirty="0"/>
              <a:t>성적인 상호관계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동물이나 </a:t>
            </a:r>
            <a:r>
              <a:rPr lang="ko-KR" altLang="en-US" sz="1200" spc="-150" dirty="0"/>
              <a:t>장난감을 대상으로 하는 성적인 </a:t>
            </a:r>
            <a:r>
              <a:rPr lang="ko-KR" altLang="en-US" sz="1200" spc="-150" dirty="0" smtClean="0"/>
              <a:t>상호관계</a:t>
            </a:r>
            <a:endParaRPr lang="en-US" altLang="ko-KR" sz="1200" spc="-150" dirty="0" smtClean="0"/>
          </a:p>
          <a:p>
            <a:endParaRPr lang="en-US" altLang="ko-KR" sz="1200" spc="-150" dirty="0"/>
          </a:p>
          <a:p>
            <a:r>
              <a:rPr lang="en-US" altLang="ko-KR" sz="1200" spc="-150" dirty="0" smtClean="0"/>
              <a:t>&lt;</a:t>
            </a:r>
            <a:r>
              <a:rPr lang="ko-KR" altLang="en-US" sz="1200" spc="-150" dirty="0" smtClean="0"/>
              <a:t>비</a:t>
            </a:r>
            <a:r>
              <a:rPr lang="en-US" altLang="ko-KR" sz="1200" spc="-150" dirty="0" smtClean="0"/>
              <a:t>(</a:t>
            </a:r>
            <a:r>
              <a:rPr lang="ko-KR" altLang="en-US" sz="1200" spc="-150" dirty="0" smtClean="0"/>
              <a:t>非</a:t>
            </a:r>
            <a:r>
              <a:rPr lang="en-US" altLang="ko-KR" sz="1200" spc="-150" dirty="0" smtClean="0"/>
              <a:t>) </a:t>
            </a:r>
            <a:r>
              <a:rPr lang="ko-KR" altLang="en-US" sz="1200" spc="-150" dirty="0" smtClean="0"/>
              <a:t>성적인 행동지표</a:t>
            </a:r>
            <a:r>
              <a:rPr lang="en-US" altLang="ko-KR" sz="1200" spc="-150" dirty="0" smtClean="0"/>
              <a:t>&gt;</a:t>
            </a:r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위축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환상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유아적 행동</a:t>
            </a:r>
            <a:r>
              <a:rPr lang="en-US" altLang="ko-KR" sz="1200" spc="-150" dirty="0"/>
              <a:t>(</a:t>
            </a:r>
            <a:r>
              <a:rPr lang="ko-KR" altLang="en-US" sz="1200" spc="-150" dirty="0"/>
              <a:t>퇴행행동</a:t>
            </a:r>
            <a:r>
              <a:rPr lang="en-US" altLang="ko-KR" sz="1200" spc="-150" dirty="0"/>
              <a:t>) </a:t>
            </a:r>
            <a:endParaRPr lang="en-US" altLang="ko-KR" sz="1200" spc="-150" dirty="0" smtClean="0"/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자기 파괴적 또는 위험을 무릅쓴 모험적인 행동</a:t>
            </a:r>
            <a:endParaRPr lang="en-US" altLang="ko-KR" sz="1200" spc="-150" dirty="0" smtClean="0"/>
          </a:p>
          <a:p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충동성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산만함 및 주의집중장애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혼자 </a:t>
            </a:r>
            <a:r>
              <a:rPr lang="ko-KR" altLang="en-US" sz="1200" spc="-150" dirty="0"/>
              <a:t>남아 있기를 거부 또는 외톨이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특정 </a:t>
            </a:r>
            <a:r>
              <a:rPr lang="ko-KR" altLang="en-US" sz="1200" spc="-150" dirty="0"/>
              <a:t>유형의 사람들 또는 성에 대한 두려움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방화</a:t>
            </a:r>
            <a:r>
              <a:rPr lang="en-US" altLang="ko-KR" sz="1200" spc="-150" dirty="0"/>
              <a:t>/</a:t>
            </a:r>
            <a:r>
              <a:rPr lang="ko-KR" altLang="en-US" sz="1200" spc="-150" dirty="0"/>
              <a:t>동물에게 잔혹함</a:t>
            </a:r>
            <a:r>
              <a:rPr lang="en-US" altLang="ko-KR" sz="1200" spc="-150" dirty="0"/>
              <a:t>(</a:t>
            </a:r>
            <a:r>
              <a:rPr lang="ko-KR" altLang="en-US" sz="1200" spc="-150" dirty="0"/>
              <a:t>주로 남아의 특징</a:t>
            </a:r>
            <a:r>
              <a:rPr lang="en-US" altLang="ko-KR" sz="1200" spc="-150" dirty="0"/>
              <a:t>) </a:t>
            </a:r>
            <a:r>
              <a:rPr lang="en-US" altLang="ko-KR" sz="1200" spc="-150" dirty="0" smtClean="0"/>
              <a:t>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비행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가출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약물 </a:t>
            </a:r>
            <a:r>
              <a:rPr lang="ko-KR" altLang="en-US" sz="1200" spc="-150" dirty="0"/>
              <a:t>및 </a:t>
            </a:r>
            <a:r>
              <a:rPr lang="ko-KR" altLang="en-US" sz="1200" spc="-150" dirty="0" err="1"/>
              <a:t>알콜</a:t>
            </a:r>
            <a:r>
              <a:rPr lang="ko-KR" altLang="en-US" sz="1200" spc="-150" dirty="0"/>
              <a:t> 남용 </a:t>
            </a:r>
            <a:r>
              <a:rPr lang="ko-KR" altLang="en-US" sz="1200" spc="-150" dirty="0" smtClean="0"/>
              <a:t>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자기 </a:t>
            </a:r>
            <a:r>
              <a:rPr lang="ko-KR" altLang="en-US" sz="1200" spc="-150" dirty="0"/>
              <a:t>파괴적 행동</a:t>
            </a:r>
            <a:r>
              <a:rPr lang="en-US" altLang="ko-KR" sz="1200" spc="-150" dirty="0"/>
              <a:t>(</a:t>
            </a:r>
            <a:r>
              <a:rPr lang="ko-KR" altLang="en-US" sz="1200" spc="-150" dirty="0"/>
              <a:t>자살시도</a:t>
            </a:r>
            <a:r>
              <a:rPr lang="en-US" altLang="ko-KR" sz="1200" spc="-150" dirty="0"/>
              <a:t>) </a:t>
            </a:r>
            <a:r>
              <a:rPr lang="en-US" altLang="ko-KR" sz="1200" spc="-150" dirty="0" smtClean="0"/>
              <a:t>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범죄행위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우울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불안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사회관계의 단절 </a:t>
            </a:r>
            <a:r>
              <a:rPr lang="ko-KR" altLang="en-US" sz="1200" spc="-150" dirty="0" smtClean="0"/>
              <a:t>  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수면장애    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err="1" smtClean="0"/>
              <a:t>유뇨증</a:t>
            </a:r>
            <a:r>
              <a:rPr lang="en-US" altLang="ko-KR" sz="1200" spc="-150" dirty="0"/>
              <a:t>/</a:t>
            </a:r>
            <a:r>
              <a:rPr lang="ko-KR" altLang="en-US" sz="1200" spc="-150" dirty="0" err="1"/>
              <a:t>유분증</a:t>
            </a:r>
            <a:r>
              <a:rPr lang="ko-KR" altLang="en-US" sz="1200" spc="-150" dirty="0"/>
              <a:t> </a:t>
            </a:r>
            <a:endParaRPr lang="en-US" altLang="ko-KR" sz="1200" spc="-150" dirty="0">
              <a:ea typeface="맑은 고딕" pitchFamily="50" charset="-127"/>
              <a:cs typeface="함초롬돋움"/>
            </a:endParaRPr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섭식장애</a:t>
            </a:r>
            <a:r>
              <a:rPr lang="en-US" altLang="ko-KR" sz="1200" spc="-150" dirty="0"/>
              <a:t>(</a:t>
            </a:r>
            <a:r>
              <a:rPr lang="ko-KR" altLang="en-US" sz="1200" spc="-150" dirty="0" err="1"/>
              <a:t>폭식증</a:t>
            </a:r>
            <a:r>
              <a:rPr lang="en-US" altLang="ko-KR" sz="1200" spc="-150" dirty="0"/>
              <a:t>/</a:t>
            </a:r>
            <a:r>
              <a:rPr lang="ko-KR" altLang="en-US" sz="1200" spc="-150" dirty="0"/>
              <a:t>거식증</a:t>
            </a:r>
            <a:r>
              <a:rPr lang="en-US" altLang="ko-KR" sz="1200" spc="-150" dirty="0"/>
              <a:t>) </a:t>
            </a:r>
            <a:r>
              <a:rPr lang="en-US" altLang="ko-KR" sz="1200" spc="-150" dirty="0" smtClean="0"/>
              <a:t>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야뇨증       </a:t>
            </a:r>
            <a:r>
              <a:rPr lang="en-US" altLang="ko-KR" sz="12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외상 </a:t>
            </a:r>
            <a:r>
              <a:rPr lang="ko-KR" altLang="en-US" sz="1200" spc="-150" dirty="0"/>
              <a:t>후 스트레스 장애 </a:t>
            </a:r>
            <a:endParaRPr lang="en-US" altLang="ko-KR" sz="1200" spc="-150" dirty="0" smtClean="0"/>
          </a:p>
          <a:p>
            <a:r>
              <a:rPr lang="en-US" altLang="ko-KR" sz="12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200" spc="-150" dirty="0" smtClean="0"/>
              <a:t>저조한 학업수행</a:t>
            </a:r>
            <a:endParaRPr lang="ko-KR" altLang="en-US" sz="1200" spc="-150" dirty="0"/>
          </a:p>
        </p:txBody>
      </p:sp>
    </p:spTree>
    <p:extLst>
      <p:ext uri="{BB962C8B-B14F-4D97-AF65-F5344CB8AC3E}">
        <p14:creationId xmlns:p14="http://schemas.microsoft.com/office/powerpoint/2010/main" val="1502244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576" y="1563638"/>
            <a:ext cx="7704856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/>
              <a:t>산부인과 의사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산부인과 진료를 받으러 온 여아 </a:t>
            </a:r>
            <a:r>
              <a:rPr lang="en-US" altLang="ko-KR" sz="1600" spc="-150" dirty="0"/>
              <a:t>B</a:t>
            </a:r>
            <a:r>
              <a:rPr lang="ko-KR" altLang="en-US" sz="1600" spc="-150" dirty="0" smtClean="0"/>
              <a:t>를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진료하다가 </a:t>
            </a:r>
            <a:r>
              <a:rPr lang="ko-KR" altLang="en-US" sz="1600" spc="-150" dirty="0"/>
              <a:t>특이한 점을 </a:t>
            </a:r>
            <a:r>
              <a:rPr lang="ko-KR" altLang="en-US" sz="1600" spc="-150" dirty="0" smtClean="0"/>
              <a:t>발견함</a:t>
            </a:r>
            <a:r>
              <a:rPr lang="en-US" altLang="ko-KR" sz="1600" spc="-150" dirty="0" smtClean="0"/>
              <a:t>.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ko-KR" altLang="en-US" sz="1600" spc="-150" dirty="0"/>
              <a:t>진료 전 아동의 부모는 목욕 도중 손이 </a:t>
            </a:r>
            <a:r>
              <a:rPr lang="ko-KR" altLang="en-US" sz="1600" spc="-150" dirty="0" smtClean="0"/>
              <a:t>미끄러져 </a:t>
            </a:r>
            <a:r>
              <a:rPr lang="ko-KR" altLang="en-US" sz="1600" b="1" spc="-150" dirty="0"/>
              <a:t>아동의 </a:t>
            </a:r>
            <a:r>
              <a:rPr lang="ko-KR" altLang="en-US" sz="1600" b="1" spc="-150" dirty="0" smtClean="0"/>
              <a:t>성기에</a:t>
            </a:r>
            <a:r>
              <a:rPr lang="en-US" altLang="ko-KR" sz="1600" b="1" spc="-150" dirty="0" smtClean="0"/>
              <a:t> </a:t>
            </a:r>
            <a:r>
              <a:rPr lang="ko-KR" altLang="en-US" sz="1600" b="1" spc="-150" dirty="0" smtClean="0"/>
              <a:t>손가락</a:t>
            </a:r>
            <a:r>
              <a:rPr lang="ko-KR" altLang="en-US" sz="1600" spc="-150" dirty="0" smtClean="0"/>
              <a:t>이 </a:t>
            </a:r>
            <a:r>
              <a:rPr lang="ko-KR" altLang="en-US" sz="1600" spc="-150" dirty="0"/>
              <a:t>들어간 적이 있고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아동이 자신의</a:t>
            </a:r>
            <a:r>
              <a:rPr lang="ko-KR" altLang="en-US" sz="1600" b="1" spc="-150" dirty="0"/>
              <a:t> 성기를 </a:t>
            </a:r>
            <a:r>
              <a:rPr lang="ko-KR" altLang="en-US" sz="1600" b="1" spc="-150" dirty="0" smtClean="0"/>
              <a:t>만지며</a:t>
            </a:r>
            <a:r>
              <a:rPr lang="en-US" altLang="ko-KR" sz="1600" b="1" spc="-150" dirty="0" smtClean="0"/>
              <a:t> </a:t>
            </a:r>
            <a:r>
              <a:rPr lang="ko-KR" altLang="en-US" sz="1600" b="1" spc="-150" dirty="0" smtClean="0"/>
              <a:t>노는 </a:t>
            </a:r>
            <a:r>
              <a:rPr lang="ko-KR" altLang="en-US" sz="1600" b="1" spc="-150" dirty="0"/>
              <a:t>것을 좋아해 상처가 발생</a:t>
            </a:r>
            <a:r>
              <a:rPr lang="ko-KR" altLang="en-US" sz="1600" spc="-150" dirty="0"/>
              <a:t>했다며 진료사유를 </a:t>
            </a:r>
            <a:r>
              <a:rPr lang="ko-KR" altLang="en-US" sz="1600" spc="-150" dirty="0" smtClean="0"/>
              <a:t>말했으나</a:t>
            </a:r>
            <a:r>
              <a:rPr lang="en-US" altLang="ko-KR" sz="1600" spc="-150" dirty="0" smtClean="0"/>
              <a:t>,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A</a:t>
            </a:r>
            <a:r>
              <a:rPr lang="ko-KR" altLang="en-US" sz="1600" spc="-150" dirty="0"/>
              <a:t>씨는 진료 중 아동의 </a:t>
            </a:r>
            <a:r>
              <a:rPr lang="ko-KR" altLang="en-US" sz="1600" b="1" spc="-150" dirty="0"/>
              <a:t>질 내에 상처가 깊고 질과 항문에 성학대가 의심되는 흔적</a:t>
            </a:r>
            <a:r>
              <a:rPr lang="ko-KR" altLang="en-US" sz="1600" spc="-150" dirty="0"/>
              <a:t>들을 </a:t>
            </a:r>
            <a:r>
              <a:rPr lang="ko-KR" altLang="en-US" sz="1600" spc="-150" dirty="0" smtClean="0"/>
              <a:t>발견함</a:t>
            </a:r>
            <a:r>
              <a:rPr lang="en-US" altLang="ko-KR" sz="1600" spc="-150" dirty="0" smtClean="0"/>
              <a:t>.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A</a:t>
            </a:r>
            <a:r>
              <a:rPr lang="ko-KR" altLang="en-US" sz="1600" spc="-150" dirty="0"/>
              <a:t>씨가 아동에게 상처가 발행한 원인을 물었으나 아동은 대답하지 않고 침울한 표정만 지었고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이에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아동학대로 </a:t>
            </a:r>
            <a:r>
              <a:rPr lang="ko-KR" altLang="en-US" sz="1600" spc="-150" dirty="0" smtClean="0"/>
              <a:t>생각되어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아동학대 </a:t>
            </a:r>
            <a:r>
              <a:rPr lang="ko-KR" altLang="en-US" sz="1600" spc="-150" dirty="0"/>
              <a:t>신고전화</a:t>
            </a:r>
            <a:r>
              <a:rPr lang="en-US" altLang="ko-KR" sz="1600" spc="-150" dirty="0"/>
              <a:t>(112)</a:t>
            </a:r>
            <a:r>
              <a:rPr lang="ko-KR" altLang="en-US" sz="1600" spc="-150" dirty="0"/>
              <a:t>로 신고하였다</a:t>
            </a:r>
            <a:r>
              <a:rPr lang="en-US" altLang="ko-KR" sz="1600" spc="-150" dirty="0"/>
              <a:t>.</a:t>
            </a:r>
            <a:r>
              <a:rPr lang="ko-KR" altLang="en-US" sz="1600" spc="-150" dirty="0"/>
              <a:t>  </a:t>
            </a:r>
            <a:endParaRPr lang="en-US" altLang="ko-KR" sz="1600" spc="-150" dirty="0"/>
          </a:p>
        </p:txBody>
      </p:sp>
      <p:sp>
        <p:nvSpPr>
          <p:cNvPr id="4" name="TextBox 3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성학대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3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1334608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2011. 05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1763688" y="1347614"/>
            <a:ext cx="0" cy="31683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1619672" y="1475024"/>
            <a:ext cx="288032" cy="288032"/>
            <a:chOff x="1331640" y="1203598"/>
            <a:chExt cx="504056" cy="504056"/>
          </a:xfrm>
        </p:grpSpPr>
        <p:sp>
          <p:nvSpPr>
            <p:cNvPr id="24" name="타원 23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23728" y="1326594"/>
            <a:ext cx="5760640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계모 박씨는 의붓딸인 이양이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학원에서 늦게 귀가하고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거짓말을 한다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는 이유로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수차례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때리거나 뜨거운 물을 부음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2219724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2013. 10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619672" y="2360140"/>
            <a:ext cx="288032" cy="288032"/>
            <a:chOff x="1331640" y="1203598"/>
            <a:chExt cx="504056" cy="504056"/>
          </a:xfrm>
        </p:grpSpPr>
        <p:sp>
          <p:nvSpPr>
            <p:cNvPr id="36" name="타원 35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23728" y="2067694"/>
            <a:ext cx="6912768" cy="932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‘2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천원을 가져가지 않았다고 거짓말을 한다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친구들과 소풍을 가고 싶다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는 이유로  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이양의 </a:t>
            </a:r>
            <a:r>
              <a:rPr lang="ko-KR" altLang="ko-KR" sz="1400" spc="-150" dirty="0" smtClean="0"/>
              <a:t>머리와 가슴 등을 10차례 이상 주먹과 발로 폭행해 숨지게 </a:t>
            </a:r>
            <a:r>
              <a:rPr lang="ko-KR" altLang="en-US" sz="1400" spc="-150" dirty="0" smtClean="0"/>
              <a:t>함</a:t>
            </a:r>
            <a:r>
              <a:rPr lang="en-US" altLang="ko-KR" sz="1400" spc="-15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아동의 갈비뼈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개 중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개가 골절됐고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폭행 뒤 멍을 빼기 위해 따뜻한 물을 채운 욕조에 넣음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199898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2014. 04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619672" y="3340314"/>
            <a:ext cx="288032" cy="288032"/>
            <a:chOff x="1331640" y="1203598"/>
            <a:chExt cx="504056" cy="504056"/>
          </a:xfrm>
        </p:grpSpPr>
        <p:sp>
          <p:nvSpPr>
            <p:cNvPr id="41" name="타원 40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123728" y="3143400"/>
            <a:ext cx="691276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150" dirty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지방법원 재판부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계모 박씨에게 징역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년 선고함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검찰은 해외 형량에 비해 너무 적고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계모 박씨도 형이 무겁다며 항소함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504" y="3939902"/>
            <a:ext cx="1440160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2014. 10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619672" y="4080318"/>
            <a:ext cx="288032" cy="288032"/>
            <a:chOff x="1331640" y="1203598"/>
            <a:chExt cx="504056" cy="504056"/>
          </a:xfrm>
        </p:grpSpPr>
        <p:sp>
          <p:nvSpPr>
            <p:cNvPr id="46" name="타원 45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23728" y="3939902"/>
            <a:ext cx="691276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항소심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고등법원 재판부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계모 박씨에게 살인죄 적용되어 징역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년 선고함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계모 상고 포기함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친부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2014. 11 1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심에서 징역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년 선고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/ 2015. 06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항소심에서 징역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년 선고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19672" y="803449"/>
            <a:ext cx="5472608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&lt; “</a:t>
            </a:r>
            <a:r>
              <a:rPr lang="ko-KR" altLang="en-US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소풍 가고 싶다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”</a:t>
            </a:r>
            <a:r>
              <a:rPr lang="ko-KR" altLang="en-US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는 이유로</a:t>
            </a:r>
            <a:r>
              <a:rPr lang="en-US" altLang="ko-KR" sz="2400" b="1" spc="-30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 · · ·</a:t>
            </a:r>
            <a:r>
              <a:rPr lang="ko-KR" altLang="en-US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 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&gt;</a:t>
            </a:r>
            <a:endParaRPr lang="en-US" altLang="ko-KR" spc="-150" dirty="0" smtClean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들어가며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아동학대범죄의 처벌 등에 관한 특례법 시</a:t>
            </a:r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행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및 아동복지법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일부개정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(2014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798" y="1843460"/>
            <a:ext cx="65095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위생상태 불량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계절에 맞지 않는 옷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영양실조</a:t>
            </a:r>
            <a:endParaRPr lang="ko-KR" altLang="en-US" sz="1600" spc="-150" dirty="0"/>
          </a:p>
        </p:txBody>
      </p:sp>
      <p:sp>
        <p:nvSpPr>
          <p:cNvPr id="5" name="직사각형 4"/>
          <p:cNvSpPr/>
          <p:nvPr/>
        </p:nvSpPr>
        <p:spPr>
          <a:xfrm>
            <a:off x="1237526" y="1491630"/>
            <a:ext cx="6718850" cy="19442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53550" y="1347614"/>
            <a:ext cx="550971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53550" y="1347614"/>
            <a:ext cx="9582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798" y="2364640"/>
            <a:ext cx="55734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몸에 머릿니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빈대 등이 있음</a:t>
            </a:r>
            <a:endParaRPr lang="ko-KR" altLang="en-US" sz="1600" spc="-150" dirty="0"/>
          </a:p>
        </p:txBody>
      </p:sp>
      <p:sp>
        <p:nvSpPr>
          <p:cNvPr id="9" name="TextBox 8"/>
          <p:cNvSpPr txBox="1"/>
          <p:nvPr/>
        </p:nvSpPr>
        <p:spPr>
          <a:xfrm>
            <a:off x="1468832" y="2866606"/>
            <a:ext cx="6631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학교나 병원을 보내지 않음</a:t>
            </a:r>
            <a:endParaRPr lang="ko-KR" altLang="en-US" sz="1600" spc="-150" dirty="0"/>
          </a:p>
        </p:txBody>
      </p:sp>
      <p:sp>
        <p:nvSpPr>
          <p:cNvPr id="10" name="직사각형 9"/>
          <p:cNvSpPr/>
          <p:nvPr/>
        </p:nvSpPr>
        <p:spPr>
          <a:xfrm>
            <a:off x="2549516" y="3625178"/>
            <a:ext cx="4470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아동의 위생상태나 의복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냄새 등으로 </a:t>
            </a:r>
            <a:endParaRPr lang="en-US" altLang="ko-KR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 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 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비교적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쉽게 확인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이 가능함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2302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방임 징후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658" y="2211709"/>
            <a:ext cx="38884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발달지연 및 성장장애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비위생적인 신체상태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예방접종과 의학적 치료 불이행으로 인한 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건강상태 불량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아동에게 악취가 지속적으로 나는 경우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028" y="1619427"/>
            <a:ext cx="360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dirty="0" smtClean="0">
                <a:solidFill>
                  <a:schemeClr val="bg1"/>
                </a:solidFill>
              </a:rPr>
              <a:t>신체적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368316" y="1960531"/>
            <a:ext cx="0" cy="1937561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1616615"/>
            <a:ext cx="3600000" cy="34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bIns="360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50" smtClean="0">
                <a:solidFill>
                  <a:schemeClr val="bg1"/>
                </a:solidFill>
              </a:rPr>
              <a:t>행동적 징후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2052012"/>
            <a:ext cx="413106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계절에 맞지 않는 부적절한 옷차림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음식을 구걸하거나 훔침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비행 또는 도벽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학교에 일찍 등교하고 집에 늦게 귀가함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지속적인 피로 또는 불안정감 호소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수업중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조는 태도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잦은 결석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055159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발견하기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방임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55576" y="987574"/>
            <a:ext cx="7614592" cy="357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/>
              <a:t>소방서 구급대원  </a:t>
            </a:r>
            <a:r>
              <a:rPr lang="en-US" altLang="ko-KR" sz="1600" spc="-150" dirty="0"/>
              <a:t>A</a:t>
            </a:r>
            <a:r>
              <a:rPr lang="ko-KR" altLang="en-US" sz="1600" spc="-150" dirty="0"/>
              <a:t>씨는 </a:t>
            </a:r>
            <a:r>
              <a:rPr lang="en-US" altLang="ko-KR" sz="1600" spc="-150" dirty="0"/>
              <a:t>30</a:t>
            </a:r>
            <a:r>
              <a:rPr lang="ko-KR" altLang="en-US" sz="1600" spc="-150" dirty="0"/>
              <a:t>대 여성이 부부싸움 중 남편이 휘두른 칼에 복부에 상처를 입어 출혈이 심하다는 내용으로 신고를 받고 출동하였다</a:t>
            </a:r>
            <a:r>
              <a:rPr lang="en-US" altLang="ko-KR" sz="1600" spc="-150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ko-KR" altLang="en-US" sz="1600" spc="-150" dirty="0"/>
              <a:t>구조를 위해 집에 들어간 순간</a:t>
            </a:r>
            <a:r>
              <a:rPr lang="en-US" altLang="ko-KR" sz="1600" spc="-150" dirty="0"/>
              <a:t>,</a:t>
            </a:r>
            <a:r>
              <a:rPr lang="ko-KR" altLang="en-US" sz="1600" spc="-150" dirty="0"/>
              <a:t> </a:t>
            </a:r>
            <a:r>
              <a:rPr lang="ko-KR" altLang="en-US" sz="1600" b="1" spc="-150" dirty="0"/>
              <a:t>방 안에 악취</a:t>
            </a:r>
            <a:r>
              <a:rPr lang="ko-KR" altLang="en-US" sz="1600" spc="-150" dirty="0"/>
              <a:t>가 진동했고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집안 </a:t>
            </a:r>
            <a:r>
              <a:rPr lang="ko-KR" altLang="en-US" sz="1600" spc="-150" dirty="0"/>
              <a:t>곳곳에 </a:t>
            </a:r>
            <a:r>
              <a:rPr lang="ko-KR" altLang="en-US" sz="1600" b="1" spc="-150" dirty="0"/>
              <a:t>쓰레기 봉지</a:t>
            </a:r>
            <a:r>
              <a:rPr lang="ko-KR" altLang="en-US" sz="1600" spc="-150" dirty="0"/>
              <a:t>가 널려 있었으며 </a:t>
            </a:r>
            <a:r>
              <a:rPr lang="ko-KR" altLang="en-US" sz="1600" b="1" spc="-150" dirty="0"/>
              <a:t>바퀴벌레</a:t>
            </a:r>
            <a:r>
              <a:rPr lang="ko-KR" altLang="en-US" sz="1600" spc="-150" dirty="0"/>
              <a:t> 등 벌레를 목격했다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A</a:t>
            </a:r>
            <a:r>
              <a:rPr lang="ko-KR" altLang="en-US" sz="1600" spc="-150" dirty="0"/>
              <a:t>씨는 응급조치를 한 후 자녀로 보이는 </a:t>
            </a:r>
            <a:r>
              <a:rPr lang="en-US" altLang="ko-KR" sz="1600" spc="-150" dirty="0"/>
              <a:t>B</a:t>
            </a:r>
            <a:r>
              <a:rPr lang="ko-KR" altLang="en-US" sz="1600" spc="-150" dirty="0"/>
              <a:t>군과 </a:t>
            </a:r>
            <a:r>
              <a:rPr lang="en-US" altLang="ko-KR" sz="1600" spc="-150" dirty="0"/>
              <a:t>C</a:t>
            </a:r>
            <a:r>
              <a:rPr lang="ko-KR" altLang="en-US" sz="1600" spc="-150" dirty="0"/>
              <a:t>군의</a:t>
            </a:r>
            <a:endParaRPr lang="en-US" altLang="ko-KR" sz="1600" spc="-150" dirty="0"/>
          </a:p>
          <a:p>
            <a:pPr>
              <a:lnSpc>
                <a:spcPct val="130000"/>
              </a:lnSpc>
            </a:pPr>
            <a:r>
              <a:rPr lang="ko-KR" altLang="en-US" sz="1600" b="1" spc="-150" dirty="0"/>
              <a:t>지저분한 옷</a:t>
            </a:r>
            <a:r>
              <a:rPr lang="ko-KR" altLang="en-US" sz="1600" spc="-150" dirty="0"/>
              <a:t>과 이 아동들이 </a:t>
            </a:r>
            <a:r>
              <a:rPr lang="ko-KR" altLang="en-US" sz="1600" b="1" spc="-150" dirty="0"/>
              <a:t>또래보다 마르고 왜소한 모습</a:t>
            </a:r>
            <a:r>
              <a:rPr lang="ko-KR" altLang="en-US" sz="1600" spc="-150" dirty="0"/>
              <a:t>에 눈길이 갔다</a:t>
            </a:r>
            <a:r>
              <a:rPr lang="en-US" altLang="ko-KR" sz="1600" spc="-150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1000" spc="-150" dirty="0"/>
          </a:p>
          <a:p>
            <a:pPr>
              <a:lnSpc>
                <a:spcPct val="130000"/>
              </a:lnSpc>
            </a:pPr>
            <a:r>
              <a:rPr lang="en-US" altLang="ko-KR" sz="1600" spc="-150" dirty="0"/>
              <a:t>A</a:t>
            </a:r>
            <a:r>
              <a:rPr lang="ko-KR" altLang="en-US" sz="1600" spc="-150" dirty="0"/>
              <a:t>씨는 퇴근한 이후 아동들이 </a:t>
            </a:r>
            <a:r>
              <a:rPr lang="ko-KR" altLang="en-US" sz="1600" b="1" spc="-150" dirty="0"/>
              <a:t>추운 날씨에 짧은 </a:t>
            </a:r>
            <a:r>
              <a:rPr lang="ko-KR" altLang="en-US" sz="1600" b="1" spc="-150" dirty="0" smtClean="0"/>
              <a:t>티셔츠</a:t>
            </a:r>
            <a:r>
              <a:rPr lang="ko-KR" altLang="en-US" sz="1600" spc="-150" dirty="0" smtClean="0"/>
              <a:t>를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입고 있고</a:t>
            </a:r>
            <a:r>
              <a:rPr lang="en-US" altLang="ko-KR" sz="1600" spc="-150" dirty="0" smtClean="0"/>
              <a:t>,</a:t>
            </a:r>
            <a:r>
              <a:rPr lang="ko-KR" altLang="en-US" sz="1600" spc="-150" dirty="0" smtClean="0"/>
              <a:t>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비위생적인 </a:t>
            </a:r>
            <a:r>
              <a:rPr lang="ko-KR" altLang="en-US" sz="1600" spc="-150" dirty="0"/>
              <a:t>환경에서 생활하며</a:t>
            </a:r>
            <a:r>
              <a:rPr lang="en-US" altLang="ko-KR" sz="1600" spc="-150" dirty="0"/>
              <a:t> </a:t>
            </a:r>
            <a:r>
              <a:rPr lang="ko-KR" altLang="en-US" sz="1600" spc="-150" dirty="0"/>
              <a:t>집 안에 쓰레기 등이 </a:t>
            </a:r>
            <a:r>
              <a:rPr lang="ko-KR" altLang="en-US" sz="1600" spc="-150" dirty="0" err="1"/>
              <a:t>가득찬</a:t>
            </a:r>
            <a:r>
              <a:rPr lang="ko-KR" altLang="en-US" sz="1600" spc="-150" dirty="0"/>
              <a:t> 점이 마음에 걸려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아동학대 </a:t>
            </a:r>
            <a:r>
              <a:rPr lang="ko-KR" altLang="en-US" sz="1600" spc="-150" dirty="0"/>
              <a:t>신고전화</a:t>
            </a:r>
            <a:r>
              <a:rPr lang="en-US" altLang="ko-KR" sz="1600" spc="-150" dirty="0"/>
              <a:t>(112)</a:t>
            </a:r>
            <a:r>
              <a:rPr lang="ko-KR" altLang="en-US" sz="1600" spc="-150" dirty="0"/>
              <a:t>로 신고하였다</a:t>
            </a:r>
            <a:r>
              <a:rPr lang="en-US" altLang="ko-KR" sz="1600" spc="-150" dirty="0"/>
              <a:t>. </a:t>
            </a:r>
            <a:r>
              <a:rPr lang="ko-KR" altLang="en-US" sz="1600" spc="-150" dirty="0"/>
              <a:t> </a:t>
            </a:r>
            <a:r>
              <a:rPr lang="en-US" altLang="ko-KR" sz="1600" spc="-150" dirty="0"/>
              <a:t> </a:t>
            </a:r>
            <a:endParaRPr lang="ko-KR" altLang="en-US" sz="1600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662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05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</a:t>
            </a:r>
            <a:r>
              <a:rPr lang="ko-KR" altLang="en-US" sz="2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신고시</a:t>
            </a:r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유의사항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아동학대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신고시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유의사항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1600" y="1707654"/>
            <a:ext cx="7128792" cy="201622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59632" y="1563638"/>
            <a:ext cx="82809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21744" y="1563638"/>
            <a:ext cx="14401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유의사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187624" y="1970712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가능한 한 </a:t>
            </a:r>
            <a:r>
              <a:rPr lang="ko-KR" altLang="en-US" sz="1600" b="1" spc="-150" dirty="0" smtClean="0">
                <a:latin typeface="+mn-ea"/>
              </a:rPr>
              <a:t>증거 </a:t>
            </a:r>
            <a:r>
              <a:rPr lang="ko-KR" altLang="en-US" sz="1600" b="1" spc="-150" dirty="0">
                <a:latin typeface="+mn-ea"/>
              </a:rPr>
              <a:t>사진</a:t>
            </a:r>
            <a:r>
              <a:rPr lang="en-US" altLang="ko-KR" sz="1600" b="1" spc="-150" dirty="0">
                <a:latin typeface="+mn-ea"/>
              </a:rPr>
              <a:t> </a:t>
            </a:r>
            <a:r>
              <a:rPr lang="ko-KR" altLang="en-US" sz="1600" spc="-150" dirty="0">
                <a:latin typeface="+mn-ea"/>
              </a:rPr>
              <a:t>등을 </a:t>
            </a:r>
            <a:r>
              <a:rPr lang="ko-KR" altLang="en-US" sz="1600" spc="-150" dirty="0" smtClean="0">
                <a:latin typeface="+mn-ea"/>
              </a:rPr>
              <a:t>확보함</a:t>
            </a:r>
            <a:r>
              <a:rPr lang="en-US" altLang="ko-KR" sz="1600" spc="-150" dirty="0">
                <a:latin typeface="+mn-ea"/>
              </a:rPr>
              <a:t>.</a:t>
            </a:r>
            <a:endParaRPr lang="en-US" altLang="ko-KR" sz="1600" spc="-150" dirty="0" smtClean="0">
              <a:latin typeface="+mn-ea"/>
            </a:endParaRPr>
          </a:p>
          <a:p>
            <a:pPr algn="just">
              <a:buClr>
                <a:srgbClr val="FFC000"/>
              </a:buClr>
            </a:pPr>
            <a:endParaRPr lang="en-US" altLang="ko-KR" sz="1000" spc="-150" dirty="0" smtClean="0">
              <a:latin typeface="+mn-ea"/>
            </a:endParaRPr>
          </a:p>
          <a:p>
            <a:pPr algn="just">
              <a:buClr>
                <a:srgbClr val="FFC000"/>
              </a:buClr>
            </a:pP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n-ea"/>
              </a:rPr>
              <a:t>아동이 불안에 빠지지 않도록 큰일이 난 것처럼 하지 않고 </a:t>
            </a:r>
            <a:r>
              <a:rPr lang="ko-KR" altLang="en-US" sz="1600" b="1" spc="-150" dirty="0" smtClean="0">
                <a:latin typeface="+mn-ea"/>
              </a:rPr>
              <a:t>일상적</a:t>
            </a:r>
            <a:r>
              <a:rPr lang="ko-KR" altLang="en-US" sz="1600" spc="-150" dirty="0" smtClean="0">
                <a:latin typeface="+mn-ea"/>
              </a:rPr>
              <a:t>으로 대함</a:t>
            </a:r>
            <a:r>
              <a:rPr lang="en-US" altLang="ko-KR" sz="1600" spc="-150" dirty="0" smtClean="0">
                <a:latin typeface="+mn-ea"/>
              </a:rPr>
              <a:t>.</a:t>
            </a:r>
            <a:r>
              <a:rPr lang="ko-KR" altLang="en-US" sz="1600" spc="-150" dirty="0" smtClean="0">
                <a:latin typeface="+mn-ea"/>
              </a:rPr>
              <a:t> </a:t>
            </a:r>
            <a:endParaRPr lang="en-US" altLang="ko-KR" sz="1600" spc="-150" dirty="0" smtClean="0">
              <a:latin typeface="+mn-ea"/>
            </a:endParaRPr>
          </a:p>
          <a:p>
            <a:pPr algn="just">
              <a:buClr>
                <a:srgbClr val="FFC000"/>
              </a:buClr>
            </a:pPr>
            <a:endParaRPr lang="ko-KR" altLang="en-US" sz="1000" spc="-150" dirty="0" smtClean="0">
              <a:latin typeface="+mn-ea"/>
            </a:endParaRPr>
          </a:p>
          <a:p>
            <a:pPr algn="just">
              <a:buClr>
                <a:srgbClr val="FFC000"/>
              </a:buClr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latin typeface="+mn-ea"/>
              </a:rPr>
              <a:t>성학대</a:t>
            </a:r>
            <a:r>
              <a:rPr lang="ko-KR" altLang="en-US" sz="1600" spc="-150" dirty="0" smtClean="0">
                <a:latin typeface="+mn-ea"/>
              </a:rPr>
              <a:t>의 경우 증거 확보를 위해 </a:t>
            </a:r>
            <a:r>
              <a:rPr lang="ko-KR" altLang="en-US" sz="1600" b="1" spc="-150" dirty="0" smtClean="0">
                <a:latin typeface="+mn-ea"/>
              </a:rPr>
              <a:t>씻기거나 옷을 갈아 입히지 않음</a:t>
            </a:r>
            <a:r>
              <a:rPr lang="en-US" altLang="ko-KR" sz="1600" spc="-150" dirty="0" smtClean="0">
                <a:latin typeface="+mn-ea"/>
              </a:rPr>
              <a:t>.</a:t>
            </a:r>
          </a:p>
          <a:p>
            <a:pPr algn="just">
              <a:buClr>
                <a:srgbClr val="FFC000"/>
              </a:buClr>
            </a:pPr>
            <a:endParaRPr lang="en-US" altLang="ko-KR" sz="1000" spc="-150" dirty="0">
              <a:latin typeface="+mn-ea"/>
            </a:endParaRPr>
          </a:p>
          <a:p>
            <a:pPr algn="just">
              <a:buClr>
                <a:srgbClr val="FFC000"/>
              </a:buClr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진술의 오염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이 있으므로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+mn-ea"/>
              </a:rPr>
              <a:t>학대에 대해 계속 캐묻거나 </a:t>
            </a:r>
            <a:r>
              <a:rPr lang="ko-KR" altLang="en-US" sz="1600" b="1" spc="-150" dirty="0" smtClean="0">
                <a:latin typeface="+mn-ea"/>
              </a:rPr>
              <a:t>유도 질문을 하지 않음</a:t>
            </a:r>
            <a:r>
              <a:rPr lang="en-US" altLang="ko-KR" sz="1600" spc="-150" dirty="0" smtClean="0">
                <a:latin typeface="+mn-ea"/>
              </a:rPr>
              <a:t>.</a:t>
            </a:r>
          </a:p>
          <a:p>
            <a:pPr algn="just">
              <a:buClr>
                <a:srgbClr val="FFC000"/>
              </a:buClr>
            </a:pPr>
            <a:endParaRPr lang="en-US" altLang="ko-KR" sz="1000" spc="-15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11760" y="378659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현장조사에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적극적으로 협조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하도록 함</a:t>
            </a:r>
            <a:r>
              <a:rPr lang="en-US" altLang="ko-KR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01295" y="1007029"/>
            <a:ext cx="410445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400" b="1" spc="-150" dirty="0" smtClean="0">
                <a:solidFill>
                  <a:schemeClr val="bg1"/>
                </a:solidFill>
                <a:ea typeface="맑은 고딕" pitchFamily="50" charset="-127"/>
                <a:cs typeface="함초롬돋움"/>
              </a:rPr>
              <a:t>24</a:t>
            </a:r>
            <a:r>
              <a:rPr lang="ko-KR" altLang="en-US" sz="2400" b="1" spc="-150" dirty="0" smtClean="0">
                <a:solidFill>
                  <a:schemeClr val="bg1"/>
                </a:solidFill>
                <a:ea typeface="맑은 고딕" pitchFamily="50" charset="-127"/>
                <a:cs typeface="함초롬돋움"/>
              </a:rPr>
              <a:t>시간 아동학대 신고전화 </a:t>
            </a:r>
            <a:r>
              <a:rPr lang="en-US" altLang="ko-KR" sz="2400" b="1" spc="-150" dirty="0" smtClean="0">
                <a:solidFill>
                  <a:schemeClr val="bg1"/>
                </a:solidFill>
                <a:ea typeface="맑은 고딕" pitchFamily="50" charset="-127"/>
                <a:cs typeface="함초롬돋움"/>
              </a:rPr>
              <a:t>112</a:t>
            </a:r>
            <a:endParaRPr lang="en-US" altLang="ko-KR" sz="2400" b="1" spc="-1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9386" y="4146634"/>
            <a:ext cx="6461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pc="-150" dirty="0" err="1" smtClean="0">
                <a:ea typeface="맑은 고딕" pitchFamily="50" charset="-127"/>
                <a:cs typeface="함초롬돋움"/>
              </a:rPr>
              <a:t>신고자는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b="1" spc="-150" dirty="0" smtClean="0">
                <a:ea typeface="맑은 고딕" pitchFamily="50" charset="-127"/>
                <a:cs typeface="함초롬돋움"/>
              </a:rPr>
              <a:t>법적으로 비밀보장 </a:t>
            </a:r>
            <a:r>
              <a:rPr lang="ko-KR" altLang="en-US" spc="-150" dirty="0" smtClean="0">
                <a:ea typeface="맑은 고딕" pitchFamily="50" charset="-127"/>
                <a:cs typeface="함초롬돋움"/>
              </a:rPr>
              <a:t>됨</a:t>
            </a:r>
            <a:r>
              <a:rPr lang="en-US" altLang="ko-KR" spc="-150" dirty="0">
                <a:ea typeface="맑은 고딕" pitchFamily="50" charset="-127"/>
                <a:cs typeface="함초롬돋움"/>
              </a:rPr>
              <a:t>. 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200" spc="-150" dirty="0">
                <a:ea typeface="맑은 고딕" pitchFamily="50" charset="-127"/>
                <a:cs typeface="함초롬돋움"/>
              </a:rPr>
              <a:t>아동학대처벌법 제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10</a:t>
            </a:r>
            <a:r>
              <a:rPr lang="ko-KR" altLang="en-US" sz="1200" spc="-150" dirty="0">
                <a:ea typeface="맑은 고딕" pitchFamily="50" charset="-127"/>
                <a:cs typeface="함초롬돋움"/>
              </a:rPr>
              <a:t>조제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3</a:t>
            </a:r>
            <a:r>
              <a:rPr lang="ko-KR" altLang="en-US" sz="1200" spc="-150" dirty="0">
                <a:ea typeface="맑은 고딕" pitchFamily="50" charset="-127"/>
                <a:cs typeface="함초롬돋움"/>
              </a:rPr>
              <a:t>항</a:t>
            </a:r>
            <a:r>
              <a:rPr lang="en-US" altLang="ko-KR" sz="1200" spc="-150" dirty="0">
                <a:ea typeface="맑은 고딕" pitchFamily="50" charset="-127"/>
                <a:cs typeface="함초롬돋움"/>
              </a:rPr>
              <a:t>)</a:t>
            </a:r>
            <a:endParaRPr lang="en-US" altLang="ko-KR" sz="1200" spc="-150" dirty="0" smtClean="0">
              <a:ea typeface="맑은 고딕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800994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57736"/>
            <a:ext cx="1502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208" y="1992794"/>
            <a:ext cx="51125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spc="-15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신고의무자의 역할</a:t>
            </a:r>
            <a:endParaRPr lang="ko-KR" altLang="en-US" sz="32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5125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신고의무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8317" y="1635646"/>
            <a:ext cx="7094083" cy="136815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66289" y="1419621"/>
            <a:ext cx="404272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32213" y="1419621"/>
            <a:ext cx="44919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 신고의무자란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아동학대처벌법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31640" y="192730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spc="-150" dirty="0" smtClean="0"/>
              <a:t>직무를 </a:t>
            </a:r>
            <a:r>
              <a:rPr lang="ko-KR" altLang="en-US" sz="1600" spc="-150" dirty="0"/>
              <a:t>수행하면서 </a:t>
            </a:r>
            <a:r>
              <a:rPr lang="ko-KR" altLang="en-US" sz="1600" spc="-150" dirty="0" smtClean="0"/>
              <a:t>아동학대범죄를 </a:t>
            </a:r>
            <a:r>
              <a:rPr lang="ko-KR" altLang="en-US" sz="1600" spc="-150" dirty="0"/>
              <a:t>알게 된 경우나 그 의심이 있는 경우에는 </a:t>
            </a:r>
            <a:endParaRPr lang="en-US" altLang="ko-KR" sz="1600" spc="-150" dirty="0" smtClean="0"/>
          </a:p>
          <a:p>
            <a:pPr algn="ctr">
              <a:lnSpc>
                <a:spcPct val="150000"/>
              </a:lnSpc>
            </a:pPr>
            <a:r>
              <a:rPr lang="ko-KR" altLang="en-US" sz="1600" spc="-150" dirty="0" smtClean="0"/>
              <a:t>아동보호전문기관 </a:t>
            </a:r>
            <a:r>
              <a:rPr lang="ko-KR" altLang="en-US" sz="1600" spc="-150" dirty="0"/>
              <a:t>또는 수사기관에 </a:t>
            </a:r>
            <a:r>
              <a:rPr lang="ko-KR" altLang="en-US" sz="1600" spc="-150" dirty="0" smtClean="0"/>
              <a:t>즉시 신고하여야 </a:t>
            </a:r>
            <a:r>
              <a:rPr lang="ko-KR" altLang="en-US" sz="1600" spc="-150" dirty="0"/>
              <a:t>한다</a:t>
            </a:r>
            <a:r>
              <a:rPr lang="en-US" altLang="ko-KR" sz="1600" spc="-150" dirty="0"/>
              <a:t>.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”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1792940" y="3507854"/>
            <a:ext cx="504056" cy="288032"/>
          </a:xfrm>
          <a:prstGeom prst="rightArrow">
            <a:avLst>
              <a:gd name="adj1" fmla="val 6687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339752" y="329183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직무상 </a:t>
            </a:r>
            <a:r>
              <a:rPr lang="ko-KR" altLang="en-US" sz="1600" b="1" spc="-150" dirty="0">
                <a:latin typeface="맑은 고딕" pitchFamily="50" charset="-127"/>
                <a:ea typeface="맑은 고딕" pitchFamily="50" charset="-127"/>
              </a:rPr>
              <a:t>아동학대범죄를 인지할 가능성이 높은 </a:t>
            </a:r>
            <a:r>
              <a:rPr lang="ko-KR" altLang="en-US" sz="1600" b="1" spc="-150" dirty="0" err="1" smtClean="0">
                <a:latin typeface="맑은 고딕" pitchFamily="50" charset="-127"/>
                <a:ea typeface="맑은 고딕" pitchFamily="50" charset="-127"/>
              </a:rPr>
              <a:t>직군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에게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  아동학대범죄의 신고 의무를 부여하였음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601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9552" y="1347614"/>
            <a:ext cx="7992888" cy="302433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5576" y="1203598"/>
            <a:ext cx="2743003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755576" y="1203598"/>
            <a:ext cx="267921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7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 신고의무자 </a:t>
            </a:r>
            <a:r>
              <a:rPr lang="en-US" altLang="ko-KR" sz="17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7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 직군</a:t>
            </a:r>
            <a:endParaRPr lang="ko-KR" altLang="en-US" sz="17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2696" y="1622286"/>
            <a:ext cx="7817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가정위탁지원센터의 장과 그 종사자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아동복지시설의 장과 그 종사자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아동복지전담공무원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가정폭력관련 상담소 및 피해자 보호시설의 장과 종사자       </a:t>
            </a:r>
            <a:r>
              <a:rPr lang="en-US" altLang="ko-KR" sz="14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>
                <a:ea typeface="맑은 고딕" pitchFamily="50" charset="-127"/>
                <a:cs typeface="함초롬돋움"/>
              </a:rPr>
              <a:t>건강가정지원센터의 장과 종사자 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다문화가족지원센터의 장과 종사자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사회복지 전담공무원 및 사회복지시설의 장과 종사자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 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성매매피해상담소의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장과 종사자         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성폭력피해상담소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성폭력피해자 보호시설</a:t>
            </a:r>
            <a:r>
              <a:rPr lang="en-US" altLang="ko-KR" sz="1400" spc="-150" dirty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및 성폭력피해자통합지원센터의 장과 종사자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구급대원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응급구조사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육아종합지원센터의 장과 종사자 및 보육교직원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유치원 교직원 및 강사       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의료기사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     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의료기관의 장 및 의료인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의료기사   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장애인복지시설의 장과 종사자</a:t>
            </a:r>
            <a:endParaRPr lang="en-US" altLang="ko-KR" sz="1400" spc="-150" dirty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정신의료기관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정신질환자사회복귀시설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정신요양시설 및 정신보건센터의 장과 종사자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청소년시설 및 청소년단체의 장과 종사자            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청소년보호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재활센터의 장과 종사자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 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초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중등교육법의 교직원</a:t>
            </a:r>
            <a:r>
              <a:rPr lang="en-US" altLang="ko-KR" sz="1400" spc="-150" dirty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및 전문상담교사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산학겸임교사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교육복지사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포함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)</a:t>
            </a:r>
          </a:p>
          <a:p>
            <a:pPr>
              <a:defRPr/>
            </a:pP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한부모가족복지시설의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 장과 종사자  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학원 및 교습소의 장과 종사자        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아이돌보미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아이돌봄지원법상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)        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취약계층아동에 대한 통합서비스지원 수행인력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400" spc="-150" dirty="0" err="1" smtClean="0">
                <a:ea typeface="맑은 고딕" pitchFamily="50" charset="-127"/>
                <a:cs typeface="함초롬돋움"/>
              </a:rPr>
              <a:t>드림스타트</a:t>
            </a:r>
            <a:r>
              <a:rPr lang="en-US" altLang="ko-KR" sz="1400" spc="-150" dirty="0" smtClean="0">
                <a:ea typeface="맑은 고딕" pitchFamily="50" charset="-127"/>
                <a:cs typeface="함초롬돋움"/>
              </a:rPr>
              <a:t>)    · </a:t>
            </a:r>
            <a:r>
              <a:rPr lang="ko-KR" altLang="en-US" sz="1400" spc="-150" dirty="0" smtClean="0">
                <a:ea typeface="맑은 고딕" pitchFamily="50" charset="-127"/>
                <a:cs typeface="함초롬돋움"/>
              </a:rPr>
              <a:t>입양기관의 장과 종사자</a:t>
            </a:r>
            <a:endParaRPr lang="en-US" altLang="ko-KR" sz="1400" spc="-150" dirty="0" smtClean="0">
              <a:ea typeface="맑은 고딕" pitchFamily="50" charset="-127"/>
              <a:cs typeface="함초롬돋움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신고의무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4478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2339752" y="1275606"/>
            <a:ext cx="4216573" cy="3147086"/>
            <a:chOff x="2267744" y="1728920"/>
            <a:chExt cx="4216573" cy="3147086"/>
          </a:xfrm>
        </p:grpSpPr>
        <p:grpSp>
          <p:nvGrpSpPr>
            <p:cNvPr id="32" name="그룹 10"/>
            <p:cNvGrpSpPr/>
            <p:nvPr/>
          </p:nvGrpSpPr>
          <p:grpSpPr>
            <a:xfrm>
              <a:off x="2267744" y="1728920"/>
              <a:ext cx="4216573" cy="3003069"/>
              <a:chOff x="611560" y="1512896"/>
              <a:chExt cx="4216573" cy="2682496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611560" y="1707653"/>
                <a:ext cx="3672408" cy="2487739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799531" y="1512896"/>
                <a:ext cx="330852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55575" y="1512896"/>
                <a:ext cx="4072558" cy="302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b="1" spc="-3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전체 신고접수 건수 중 신고의무자 신고 비율</a:t>
                </a:r>
                <a:endParaRPr lang="ko-KR" altLang="en-US" sz="1600" b="1" spc="-3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3" name="그룹 19"/>
            <p:cNvGrpSpPr/>
            <p:nvPr/>
          </p:nvGrpSpPr>
          <p:grpSpPr>
            <a:xfrm>
              <a:off x="4254492" y="2139702"/>
              <a:ext cx="1181604" cy="1485412"/>
              <a:chOff x="2843808" y="1851670"/>
              <a:chExt cx="1181604" cy="1485412"/>
            </a:xfrm>
          </p:grpSpPr>
          <p:graphicFrame>
            <p:nvGraphicFramePr>
              <p:cNvPr id="46" name="차트 45"/>
              <p:cNvGraphicFramePr/>
              <p:nvPr/>
            </p:nvGraphicFramePr>
            <p:xfrm>
              <a:off x="2843808" y="1995686"/>
              <a:ext cx="1181604" cy="134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7" name="TextBox 46"/>
              <p:cNvSpPr txBox="1"/>
              <p:nvPr/>
            </p:nvSpPr>
            <p:spPr>
              <a:xfrm>
                <a:off x="3059832" y="1851670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 dirty="0" smtClean="0">
                    <a:latin typeface="맑은 고딕" pitchFamily="50" charset="-127"/>
                    <a:ea typeface="맑은 고딕" pitchFamily="50" charset="-127"/>
                  </a:rPr>
                  <a:t>일본</a:t>
                </a:r>
                <a:endParaRPr lang="ko-KR" altLang="en-US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55529" y="2659534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68%</a:t>
                </a:r>
                <a:endParaRPr lang="ko-KR" altLang="en-US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4" name="그룹 23"/>
            <p:cNvGrpSpPr/>
            <p:nvPr/>
          </p:nvGrpSpPr>
          <p:grpSpPr>
            <a:xfrm>
              <a:off x="2742324" y="3448902"/>
              <a:ext cx="1181604" cy="1421614"/>
              <a:chOff x="2843808" y="1915468"/>
              <a:chExt cx="1181604" cy="1421614"/>
            </a:xfrm>
          </p:grpSpPr>
          <p:graphicFrame>
            <p:nvGraphicFramePr>
              <p:cNvPr id="43" name="차트 42"/>
              <p:cNvGraphicFramePr/>
              <p:nvPr/>
            </p:nvGraphicFramePr>
            <p:xfrm>
              <a:off x="2843808" y="1995686"/>
              <a:ext cx="1181604" cy="134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4" name="TextBox 43"/>
              <p:cNvSpPr txBox="1"/>
              <p:nvPr/>
            </p:nvSpPr>
            <p:spPr>
              <a:xfrm>
                <a:off x="3030356" y="1915468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 dirty="0" smtClean="0">
                    <a:latin typeface="맑은 고딕" pitchFamily="50" charset="-127"/>
                    <a:ea typeface="맑은 고딕" pitchFamily="50" charset="-127"/>
                  </a:rPr>
                  <a:t>미국</a:t>
                </a:r>
                <a:endParaRPr lang="ko-KR" altLang="en-US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164680" y="2651968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58%</a:t>
                </a:r>
                <a:endParaRPr lang="ko-KR" altLang="en-US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5" name="그룹 27"/>
            <p:cNvGrpSpPr/>
            <p:nvPr/>
          </p:nvGrpSpPr>
          <p:grpSpPr>
            <a:xfrm>
              <a:off x="4326500" y="3438269"/>
              <a:ext cx="1181604" cy="1437737"/>
              <a:chOff x="2843808" y="1899345"/>
              <a:chExt cx="1181604" cy="1437737"/>
            </a:xfrm>
          </p:grpSpPr>
          <p:graphicFrame>
            <p:nvGraphicFramePr>
              <p:cNvPr id="40" name="차트 39"/>
              <p:cNvGraphicFramePr/>
              <p:nvPr/>
            </p:nvGraphicFramePr>
            <p:xfrm>
              <a:off x="2843808" y="1995686"/>
              <a:ext cx="1181604" cy="134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1" name="TextBox 40"/>
              <p:cNvSpPr txBox="1"/>
              <p:nvPr/>
            </p:nvSpPr>
            <p:spPr>
              <a:xfrm>
                <a:off x="3017300" y="1899345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 dirty="0" smtClean="0">
                    <a:latin typeface="맑은 고딕" pitchFamily="50" charset="-127"/>
                    <a:ea typeface="맑은 고딕" pitchFamily="50" charset="-127"/>
                  </a:rPr>
                  <a:t>한국</a:t>
                </a:r>
                <a:endParaRPr lang="ko-KR" altLang="en-US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92276" y="2360869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29%</a:t>
                </a:r>
                <a:endParaRPr lang="ko-KR" altLang="en-US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6" name="그룹 31"/>
            <p:cNvGrpSpPr/>
            <p:nvPr/>
          </p:nvGrpSpPr>
          <p:grpSpPr>
            <a:xfrm>
              <a:off x="2699792" y="2139702"/>
              <a:ext cx="1181604" cy="1469636"/>
              <a:chOff x="2843808" y="1867446"/>
              <a:chExt cx="1181604" cy="1469636"/>
            </a:xfrm>
          </p:grpSpPr>
          <p:graphicFrame>
            <p:nvGraphicFramePr>
              <p:cNvPr id="37" name="차트 36"/>
              <p:cNvGraphicFramePr/>
              <p:nvPr/>
            </p:nvGraphicFramePr>
            <p:xfrm>
              <a:off x="2843808" y="1995686"/>
              <a:ext cx="1181604" cy="134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8" name="TextBox 37"/>
              <p:cNvSpPr txBox="1"/>
              <p:nvPr/>
            </p:nvSpPr>
            <p:spPr>
              <a:xfrm>
                <a:off x="3091731" y="1867446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 dirty="0" smtClean="0">
                    <a:latin typeface="맑은 고딕" pitchFamily="50" charset="-127"/>
                    <a:ea typeface="맑은 고딕" pitchFamily="50" charset="-127"/>
                  </a:rPr>
                  <a:t>호주</a:t>
                </a:r>
                <a:endParaRPr lang="ko-KR" altLang="en-US" spc="-15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21207" y="2659534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73%</a:t>
                </a:r>
                <a:endParaRPr lang="ko-KR" altLang="en-US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7" name="직사각형 26"/>
          <p:cNvSpPr/>
          <p:nvPr/>
        </p:nvSpPr>
        <p:spPr>
          <a:xfrm>
            <a:off x="179512" y="1491630"/>
            <a:ext cx="2016224" cy="2808311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67483" y="1275606"/>
            <a:ext cx="1141283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23528" y="1275606"/>
            <a:ext cx="1268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신고접수 건수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0" name="차트 29"/>
          <p:cNvGraphicFramePr/>
          <p:nvPr>
            <p:extLst>
              <p:ext uri="{D42A27DB-BD31-4B8C-83A1-F6EECF244321}">
                <p14:modId xmlns:p14="http://schemas.microsoft.com/office/powerpoint/2010/main" val="1111918614"/>
              </p:ext>
            </p:extLst>
          </p:nvPr>
        </p:nvGraphicFramePr>
        <p:xfrm>
          <a:off x="323528" y="627534"/>
          <a:ext cx="35520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9" name="직사각형 58"/>
          <p:cNvSpPr/>
          <p:nvPr/>
        </p:nvSpPr>
        <p:spPr>
          <a:xfrm>
            <a:off x="1424914" y="2376992"/>
            <a:ext cx="316800" cy="1224136"/>
          </a:xfrm>
          <a:prstGeom prst="rect">
            <a:avLst/>
          </a:pr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827584" y="2625174"/>
            <a:ext cx="15121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아동학대 사례판단</a:t>
            </a:r>
            <a:endParaRPr lang="en-US" altLang="ko-KR" sz="1400" b="1" spc="-150" dirty="0" smtClean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3,727</a:t>
            </a:r>
            <a:r>
              <a:rPr lang="ko-KR" altLang="en-US" sz="1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건</a:t>
            </a:r>
            <a:endParaRPr lang="en-US" altLang="ko-KR" sz="1400" b="1" spc="-150" dirty="0" smtClean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400" b="1" spc="-15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</a:rPr>
              <a:t>(76.1%)</a:t>
            </a:r>
            <a:endParaRPr lang="ko-KR" altLang="en-US" sz="1400" b="1" spc="-150" dirty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6084168" y="1275605"/>
            <a:ext cx="3121058" cy="3042921"/>
            <a:chOff x="6300192" y="1275605"/>
            <a:chExt cx="3121058" cy="3042921"/>
          </a:xfrm>
        </p:grpSpPr>
        <p:sp>
          <p:nvSpPr>
            <p:cNvPr id="55" name="직사각형 54"/>
            <p:cNvSpPr/>
            <p:nvPr/>
          </p:nvSpPr>
          <p:spPr>
            <a:xfrm>
              <a:off x="6372200" y="1491630"/>
              <a:ext cx="2771800" cy="2808311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560171" y="1275605"/>
              <a:ext cx="1360951" cy="3600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16216" y="1275605"/>
              <a:ext cx="15121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3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주요 신고의무자</a:t>
              </a:r>
              <a:endPara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69530" y="1801187"/>
              <a:ext cx="108012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사회복지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전담공무원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3.6%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68344" y="3561278"/>
              <a:ext cx="100811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보육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교직원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1.9%</a:t>
              </a:r>
              <a:endParaRPr lang="ko-KR" altLang="en-US" sz="1400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77" name="그림 76" descr="noun_33765_cc - 복사본 (2).png"/>
            <p:cNvPicPr>
              <a:picLocks noChangeAspect="1"/>
            </p:cNvPicPr>
            <p:nvPr/>
          </p:nvPicPr>
          <p:blipFill>
            <a:blip r:embed="rId7" cstate="print"/>
            <a:srcRect l="30800" r="27201" b="13201"/>
            <a:stretch>
              <a:fillRect/>
            </a:stretch>
          </p:blipFill>
          <p:spPr>
            <a:xfrm>
              <a:off x="6425365" y="1995686"/>
              <a:ext cx="792088" cy="1636981"/>
            </a:xfrm>
            <a:prstGeom prst="rect">
              <a:avLst/>
            </a:prstGeom>
          </p:spPr>
        </p:pic>
        <p:pic>
          <p:nvPicPr>
            <p:cNvPr id="80" name="그림 79" descr="noun_33765_cc - 복사본 (2).png"/>
            <p:cNvPicPr>
              <a:picLocks noChangeAspect="1"/>
            </p:cNvPicPr>
            <p:nvPr/>
          </p:nvPicPr>
          <p:blipFill>
            <a:blip r:embed="rId8" cstate="print"/>
            <a:srcRect l="30800" r="27201" b="13201"/>
            <a:stretch>
              <a:fillRect/>
            </a:stretch>
          </p:blipFill>
          <p:spPr>
            <a:xfrm>
              <a:off x="7236296" y="2427734"/>
              <a:ext cx="576064" cy="1190532"/>
            </a:xfrm>
            <a:prstGeom prst="rect">
              <a:avLst/>
            </a:prstGeom>
          </p:spPr>
        </p:pic>
        <p:pic>
          <p:nvPicPr>
            <p:cNvPr id="81" name="그림 80" descr="noun_33765_cc - 복사본 (2).png"/>
            <p:cNvPicPr>
              <a:picLocks noChangeAspect="1"/>
            </p:cNvPicPr>
            <p:nvPr/>
          </p:nvPicPr>
          <p:blipFill>
            <a:blip r:embed="rId9" cstate="print"/>
            <a:srcRect l="30800" r="27201" b="13201"/>
            <a:stretch>
              <a:fillRect/>
            </a:stretch>
          </p:blipFill>
          <p:spPr>
            <a:xfrm>
              <a:off x="7956376" y="2686965"/>
              <a:ext cx="432048" cy="892897"/>
            </a:xfrm>
            <a:prstGeom prst="rect">
              <a:avLst/>
            </a:prstGeom>
          </p:spPr>
        </p:pic>
        <p:pic>
          <p:nvPicPr>
            <p:cNvPr id="82" name="그림 81" descr="noun_33765_cc - 복사본 (2).png"/>
            <p:cNvPicPr>
              <a:picLocks noChangeAspect="1"/>
            </p:cNvPicPr>
            <p:nvPr/>
          </p:nvPicPr>
          <p:blipFill>
            <a:blip r:embed="rId9" cstate="print"/>
            <a:srcRect l="30800" r="27201" b="13201"/>
            <a:stretch>
              <a:fillRect/>
            </a:stretch>
          </p:blipFill>
          <p:spPr>
            <a:xfrm>
              <a:off x="8604448" y="2686965"/>
              <a:ext cx="432048" cy="892897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6300192" y="3579862"/>
              <a:ext cx="108012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초</a:t>
              </a:r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중</a:t>
              </a:r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고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교직원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13.0%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25106" y="1829090"/>
              <a:ext cx="12961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 err="1" smtClean="0">
                  <a:latin typeface="맑은 고딕" pitchFamily="50" charset="-127"/>
                  <a:ea typeface="맑은 고딕" pitchFamily="50" charset="-127"/>
                </a:rPr>
                <a:t>가폭상담소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보호시설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종사자</a:t>
              </a:r>
              <a:endParaRPr lang="en-US" altLang="ko-KR" sz="1400" spc="-15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1.7%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 현황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4659982"/>
            <a:ext cx="4608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+mj-lt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+mj-lt"/>
                <a:ea typeface="맑은 고딕" pitchFamily="50" charset="-127"/>
              </a:rPr>
              <a:t>보건복지부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·</a:t>
            </a:r>
            <a:r>
              <a:rPr lang="ko-KR" altLang="en-US" sz="1100" spc="-150" dirty="0" smtClean="0">
                <a:latin typeface="+mj-lt"/>
                <a:ea typeface="맑은 고딕" pitchFamily="50" charset="-127"/>
                <a:cs typeface="함초롬돋움"/>
              </a:rPr>
              <a:t>중앙아동보호전문기관</a:t>
            </a:r>
            <a:r>
              <a:rPr lang="en-US" altLang="ko-KR" sz="1100" spc="-150" dirty="0" smtClean="0">
                <a:latin typeface="+mj-lt"/>
                <a:ea typeface="맑은 고딕" pitchFamily="50" charset="-127"/>
                <a:cs typeface="함초롬돋움"/>
              </a:rPr>
              <a:t>, </a:t>
            </a:r>
            <a:r>
              <a:rPr lang="en-US" altLang="ko-KR" sz="1100" spc="-150" dirty="0" smtClean="0">
                <a:latin typeface="+mj-lt"/>
              </a:rPr>
              <a:t>2015 </a:t>
            </a:r>
            <a:r>
              <a:rPr lang="ko-KR" altLang="en-US" sz="1100" spc="-150" dirty="0">
                <a:latin typeface="+mj-lt"/>
              </a:rPr>
              <a:t>전국아동학대 주요현황</a:t>
            </a:r>
            <a:r>
              <a:rPr lang="en-US" altLang="ko-KR" sz="1100" spc="-150" dirty="0">
                <a:latin typeface="+mj-lt"/>
              </a:rPr>
              <a:t>(</a:t>
            </a:r>
            <a:r>
              <a:rPr lang="ko-KR" altLang="en-US" sz="1100" spc="-150" dirty="0" smtClean="0">
                <a:latin typeface="+mj-lt"/>
              </a:rPr>
              <a:t>확정치</a:t>
            </a:r>
            <a:r>
              <a:rPr lang="en-US" altLang="ko-KR" sz="1100" spc="-150" dirty="0" smtClean="0">
                <a:latin typeface="+mj-lt"/>
              </a:rPr>
              <a:t>)</a:t>
            </a:r>
            <a:endParaRPr lang="ko-KR" altLang="en-US" sz="1100" spc="-150" dirty="0">
              <a:latin typeface="+mj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20879" y="2413216"/>
            <a:ext cx="6744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정당한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사유 없이 </a:t>
            </a:r>
            <a:r>
              <a:rPr lang="ko-KR" altLang="en-US" sz="1600" b="1" spc="-150" dirty="0">
                <a:latin typeface="맑은 고딕" pitchFamily="50" charset="-127"/>
                <a:ea typeface="맑은 고딕" pitchFamily="50" charset="-127"/>
              </a:rPr>
              <a:t>신고의무를 불이행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할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경우 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600" b="1" spc="-150" dirty="0">
                <a:latin typeface="맑은 고딕" pitchFamily="50" charset="-127"/>
                <a:ea typeface="맑은 고딕" pitchFamily="50" charset="-127"/>
              </a:rPr>
              <a:t>만원 이하의 과태료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가 부과됨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2067694"/>
            <a:ext cx="7094083" cy="100811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03587" y="1851669"/>
            <a:ext cx="303821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69512" y="1851669"/>
            <a:ext cx="33757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관련 벌칙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아동학대처벌법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 불이행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관련 벌칙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4156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31990"/>
            <a:ext cx="7092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100" spc="-150" dirty="0" err="1" smtClean="0">
                <a:latin typeface="맑은 고딕" pitchFamily="50" charset="-127"/>
                <a:ea typeface="맑은 고딕" pitchFamily="50" charset="-127"/>
              </a:rPr>
              <a:t>오마이뉴</a:t>
            </a:r>
            <a:r>
              <a:rPr lang="ko-KR" altLang="en-US" sz="1100" spc="-150" dirty="0" err="1">
                <a:latin typeface="맑은 고딕" pitchFamily="50" charset="-127"/>
                <a:ea typeface="맑은 고딕" pitchFamily="50" charset="-127"/>
              </a:rPr>
              <a:t>스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(2015.10.01), </a:t>
            </a:r>
            <a:r>
              <a:rPr lang="ko-KR" altLang="en-US" sz="1100" spc="-150" dirty="0"/>
              <a:t>장애학생 학대 신고 막은 교장</a:t>
            </a:r>
            <a:r>
              <a:rPr lang="en-US" altLang="ko-KR" sz="1100" spc="-150" dirty="0"/>
              <a:t>, </a:t>
            </a:r>
            <a:r>
              <a:rPr lang="ko-KR" altLang="en-US" sz="1100" spc="-150" dirty="0" err="1"/>
              <a:t>경징계</a:t>
            </a:r>
            <a:r>
              <a:rPr lang="ko-KR" altLang="en-US" sz="1100" spc="-150" dirty="0"/>
              <a:t> 처분하나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11560" y="1383035"/>
            <a:ext cx="76756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spc="-150" dirty="0" smtClean="0"/>
              <a:t>“</a:t>
            </a:r>
            <a:r>
              <a:rPr lang="ko-KR" altLang="en-US" sz="2000" spc="-150" dirty="0" smtClean="0"/>
              <a:t>장애아동을 담당하던 특수교사와 담임교사가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친모에 의한 학대 의심상황을 신고하려 하자</a:t>
            </a:r>
            <a:r>
              <a:rPr lang="en-US" altLang="ko-KR" sz="2000" spc="-15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지속적으로 신고를 못하게 해 </a:t>
            </a:r>
            <a:endParaRPr lang="en-US" altLang="ko-KR" sz="2000" spc="-150" dirty="0" smtClean="0"/>
          </a:p>
          <a:p>
            <a:pPr algn="ctr">
              <a:lnSpc>
                <a:spcPct val="130000"/>
              </a:lnSpc>
            </a:pPr>
            <a:r>
              <a:rPr lang="ko-KR" altLang="en-US" sz="2000" spc="-150" dirty="0" smtClean="0"/>
              <a:t>해당 학생이 추가 피해를 당하게 한 초등학교 교장</a:t>
            </a:r>
            <a:r>
              <a:rPr lang="en-US" altLang="ko-KR" sz="2000" spc="-150" dirty="0" smtClean="0"/>
              <a:t>”</a:t>
            </a:r>
            <a:endParaRPr lang="ko-KR" altLang="en-US" sz="2000" spc="-150" dirty="0"/>
          </a:p>
        </p:txBody>
      </p:sp>
      <p:sp>
        <p:nvSpPr>
          <p:cNvPr id="6" name="직사각형 5"/>
          <p:cNvSpPr/>
          <p:nvPr/>
        </p:nvSpPr>
        <p:spPr>
          <a:xfrm>
            <a:off x="2555776" y="3431395"/>
            <a:ext cx="475252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spc="-150" dirty="0" smtClean="0"/>
              <a:t>인천 남동구는 </a:t>
            </a:r>
            <a:r>
              <a:rPr lang="en-US" altLang="ko-KR" sz="1600" b="1" spc="-150" dirty="0" smtClean="0"/>
              <a:t>150</a:t>
            </a:r>
            <a:r>
              <a:rPr lang="ko-KR" altLang="en-US" sz="1600" b="1" spc="-150" dirty="0" smtClean="0"/>
              <a:t>만원의 과태료</a:t>
            </a:r>
            <a:r>
              <a:rPr lang="ko-KR" altLang="en-US" sz="1600" spc="-150" dirty="0" smtClean="0"/>
              <a:t> 처분을</a:t>
            </a:r>
            <a:r>
              <a:rPr lang="ko-KR" altLang="en-US" sz="1600" spc="-150" dirty="0"/>
              <a:t> </a:t>
            </a:r>
            <a:r>
              <a:rPr lang="ko-KR" altLang="en-US" sz="1600" spc="-150" dirty="0" smtClean="0"/>
              <a:t>부과함</a:t>
            </a:r>
            <a:r>
              <a:rPr lang="en-US" altLang="ko-KR" sz="1600" spc="-150" dirty="0" smtClean="0"/>
              <a:t>.</a:t>
            </a:r>
          </a:p>
        </p:txBody>
      </p:sp>
      <p:grpSp>
        <p:nvGrpSpPr>
          <p:cNvPr id="7" name="그룹 12"/>
          <p:cNvGrpSpPr/>
          <p:nvPr/>
        </p:nvGrpSpPr>
        <p:grpSpPr>
          <a:xfrm>
            <a:off x="2051720" y="3435846"/>
            <a:ext cx="717658" cy="432048"/>
            <a:chOff x="739389" y="4372648"/>
            <a:chExt cx="808275" cy="432048"/>
          </a:xfrm>
        </p:grpSpPr>
        <p:sp>
          <p:nvSpPr>
            <p:cNvPr id="8" name="오른쪽 화살표 7"/>
            <p:cNvSpPr/>
            <p:nvPr/>
          </p:nvSpPr>
          <p:spPr>
            <a:xfrm>
              <a:off x="755576" y="4372648"/>
              <a:ext cx="792088" cy="432048"/>
            </a:xfrm>
            <a:prstGeom prst="rightArrow">
              <a:avLst>
                <a:gd name="adj1" fmla="val 66875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389" y="4412757"/>
              <a:ext cx="79208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700" b="1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처벌</a:t>
              </a:r>
              <a:endParaRPr lang="ko-KR" altLang="en-US" sz="17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 불이행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벌칙 사례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12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660" y="1095669"/>
            <a:ext cx="17636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2011. 07</a:t>
            </a:r>
          </a:p>
          <a:p>
            <a:pPr>
              <a:lnSpc>
                <a:spcPct val="130000"/>
              </a:lnSpc>
            </a:pPr>
            <a:r>
              <a:rPr lang="en-US" altLang="ko-KR" sz="2000" b="1" spc="-150" dirty="0">
                <a:solidFill>
                  <a:srgbClr val="FFC000"/>
                </a:solidFill>
                <a:ea typeface="맑은 고딕" pitchFamily="50" charset="-127"/>
              </a:rPr>
              <a:t>~ </a:t>
            </a: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2012. 07</a:t>
            </a:r>
            <a:endParaRPr lang="en-US" altLang="ko-KR" sz="1600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976348" y="1188119"/>
            <a:ext cx="0" cy="33123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1832332" y="1315529"/>
            <a:ext cx="288032" cy="288032"/>
            <a:chOff x="1331640" y="1203598"/>
            <a:chExt cx="504056" cy="504056"/>
          </a:xfrm>
        </p:grpSpPr>
        <p:sp>
          <p:nvSpPr>
            <p:cNvPr id="7" name="타원 6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6388" y="1167099"/>
            <a:ext cx="5760640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학대피해아동보호를 위한 정책개발회의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차 운영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판사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검사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교수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아동보호전문기관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1832332" y="2118004"/>
            <a:ext cx="288032" cy="288032"/>
            <a:chOff x="1331640" y="1203598"/>
            <a:chExt cx="504056" cy="504056"/>
          </a:xfrm>
        </p:grpSpPr>
        <p:sp>
          <p:nvSpPr>
            <p:cNvPr id="12" name="타원 11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36388" y="1908199"/>
            <a:ext cx="691276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 방지 및 권리보장 특별위원회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새누리당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동법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2012. 09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안홍준 의원 대표발의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832332" y="2748606"/>
            <a:ext cx="288032" cy="288032"/>
            <a:chOff x="1331640" y="1203598"/>
            <a:chExt cx="504056" cy="504056"/>
          </a:xfrm>
        </p:grpSpPr>
        <p:sp>
          <p:nvSpPr>
            <p:cNvPr id="17" name="타원 16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36388" y="2670811"/>
            <a:ext cx="6912768" cy="341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국회 본회의 통과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832332" y="4069685"/>
            <a:ext cx="288032" cy="288032"/>
            <a:chOff x="1331640" y="1203598"/>
            <a:chExt cx="504056" cy="504056"/>
          </a:xfrm>
        </p:grpSpPr>
        <p:sp>
          <p:nvSpPr>
            <p:cNvPr id="22" name="타원 21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792" y="2025302"/>
            <a:ext cx="1763688" cy="448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2012. 05~09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4" y="2636488"/>
            <a:ext cx="176368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2013. 12. 31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1832332" y="3380258"/>
            <a:ext cx="288032" cy="288032"/>
            <a:chOff x="1331640" y="1203598"/>
            <a:chExt cx="504056" cy="504056"/>
          </a:xfrm>
        </p:grpSpPr>
        <p:sp>
          <p:nvSpPr>
            <p:cNvPr id="28" name="타원 27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336388" y="3060327"/>
            <a:ext cx="6912768" cy="932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‘C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 사망사건 진상조사와 제도개선 위원회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발족 및 중간보고서 발표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주요 건의사항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동법 제정 시급히 할 것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아동학대예방사업의 국가 환원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아동보호전문기관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개소 확충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상담원 숫자 확대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아동정책조정위원회 정례회의 등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16720" y="3257508"/>
            <a:ext cx="1763688" cy="448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08520" y="3971801"/>
            <a:ext cx="176368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2014. 09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39752" y="3939902"/>
            <a:ext cx="6912768" cy="621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아동학대범죄의 처벌 등에 관한 특례법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약칭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아동학대처벌법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’)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시행</a:t>
            </a:r>
            <a:r>
              <a:rPr lang="en-US" altLang="ko-KR" sz="14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및 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아동복지법 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일부개정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(2014. 09. 29)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1219" y="249720"/>
            <a:ext cx="65527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들어가며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아동학대범죄의 처벌 등에 관한 특례법 시</a:t>
            </a:r>
            <a:r>
              <a:rPr lang="ko-KR" altLang="en-US" sz="1600" b="1" spc="-150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행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및 아동복지법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일부개정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(2014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 교육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99592" y="1347614"/>
            <a:ext cx="7094083" cy="187220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87564" y="1131590"/>
            <a:ext cx="456118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53488" y="1131590"/>
            <a:ext cx="50679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 신고의무자에 대한 교육 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아동복지법</a:t>
            </a:r>
            <a:r>
              <a:rPr lang="en-US" altLang="ko-KR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시행령 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26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2915" y="163056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정부는 </a:t>
            </a:r>
            <a:r>
              <a:rPr lang="ko-KR" altLang="en-US" sz="1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아동학대 신고의무자에게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신고의무 </a:t>
            </a:r>
            <a:r>
              <a:rPr lang="ko-KR" altLang="en-US" sz="1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교육을 실시할 수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있으며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just">
              <a:defRPr/>
            </a:pPr>
            <a:r>
              <a:rPr lang="en-US" altLang="ko-KR" sz="1600" b="1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spc="-150" dirty="0" smtClean="0"/>
              <a:t>자격 </a:t>
            </a:r>
            <a:r>
              <a:rPr lang="ko-KR" altLang="en-US" sz="1600" b="1" spc="-150" dirty="0"/>
              <a:t>취득 과정</a:t>
            </a:r>
            <a:r>
              <a:rPr lang="ko-KR" altLang="en-US" sz="1600" spc="-150" dirty="0"/>
              <a:t>이나 </a:t>
            </a:r>
            <a:r>
              <a:rPr lang="ko-KR" altLang="en-US" sz="1600" b="1" spc="-150" dirty="0"/>
              <a:t>보수교육 과정</a:t>
            </a:r>
            <a:r>
              <a:rPr lang="ko-KR" altLang="en-US" sz="1600" spc="-150" dirty="0"/>
              <a:t>에 </a:t>
            </a:r>
            <a:endParaRPr lang="en-US" altLang="ko-KR" sz="1600" spc="-150" dirty="0"/>
          </a:p>
          <a:p>
            <a:pPr algn="just">
              <a:defRPr/>
            </a:pPr>
            <a:r>
              <a:rPr lang="en-US" altLang="ko-KR" sz="1600" spc="-150" dirty="0"/>
              <a:t> </a:t>
            </a:r>
            <a:r>
              <a:rPr lang="ko-KR" altLang="en-US" sz="1600" spc="-150" dirty="0"/>
              <a:t>아동학대 예방 및 신고의무와 관련된 교육을 </a:t>
            </a:r>
            <a:r>
              <a:rPr lang="en-US" altLang="ko-KR" sz="1600" b="1" spc="-150" dirty="0"/>
              <a:t>1</a:t>
            </a:r>
            <a:r>
              <a:rPr lang="ko-KR" altLang="en-US" sz="1600" b="1" spc="-150" dirty="0"/>
              <a:t>시간 이상 </a:t>
            </a:r>
            <a:r>
              <a:rPr lang="ko-KR" altLang="en-US" sz="1600" spc="-150" dirty="0"/>
              <a:t>포함시켜야 함</a:t>
            </a:r>
            <a:r>
              <a:rPr lang="en-US" altLang="ko-KR" sz="1600" spc="-150" dirty="0" smtClean="0"/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52915" y="2491031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내용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: </a:t>
            </a:r>
            <a:r>
              <a:rPr lang="ko-KR" altLang="en-US" sz="1600" spc="-150" dirty="0" smtClean="0"/>
              <a:t>아동학대 </a:t>
            </a:r>
            <a:r>
              <a:rPr lang="ko-KR" altLang="en-US" sz="1600" spc="-150" dirty="0"/>
              <a:t>예방 및 신고의무에 관한 </a:t>
            </a:r>
            <a:r>
              <a:rPr lang="ko-KR" altLang="en-US" sz="1600" spc="-150" dirty="0" smtClean="0"/>
              <a:t>법령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아동학대 </a:t>
            </a:r>
            <a:r>
              <a:rPr lang="ko-KR" altLang="en-US" sz="1600" spc="-150" dirty="0"/>
              <a:t>발견 시 신고 </a:t>
            </a:r>
            <a:r>
              <a:rPr lang="ko-KR" altLang="en-US" sz="1600" spc="-150" dirty="0" smtClean="0"/>
              <a:t>방법</a:t>
            </a:r>
            <a:r>
              <a:rPr lang="en-US" altLang="ko-KR" sz="1600" spc="-150" dirty="0" smtClean="0"/>
              <a:t>,</a:t>
            </a:r>
            <a:endParaRPr lang="ko-KR" altLang="en-US" sz="1600" spc="-150" dirty="0"/>
          </a:p>
          <a:p>
            <a:r>
              <a:rPr lang="en-US" altLang="ko-KR" sz="1600" spc="-150" dirty="0"/>
              <a:t> </a:t>
            </a:r>
            <a:r>
              <a:rPr lang="ko-KR" altLang="en-US" sz="1600" spc="-150" dirty="0" smtClean="0"/>
              <a:t>피해아동 </a:t>
            </a:r>
            <a:r>
              <a:rPr lang="ko-KR" altLang="en-US" sz="1600" spc="-150" dirty="0"/>
              <a:t>보호 </a:t>
            </a:r>
            <a:r>
              <a:rPr lang="ko-KR" altLang="en-US" sz="1600" spc="-150" dirty="0" smtClean="0"/>
              <a:t>절차 등</a:t>
            </a:r>
            <a:endParaRPr lang="ko-KR" altLang="en-US" sz="1600" spc="-150" dirty="0"/>
          </a:p>
        </p:txBody>
      </p:sp>
      <p:sp>
        <p:nvSpPr>
          <p:cNvPr id="18" name="TextBox 17"/>
          <p:cNvSpPr txBox="1"/>
          <p:nvPr/>
        </p:nvSpPr>
        <p:spPr>
          <a:xfrm>
            <a:off x="875082" y="3336464"/>
            <a:ext cx="727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아동복지법 시행령 개정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(2015. 10. 06)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에</a:t>
            </a:r>
            <a:r>
              <a:rPr lang="ko-KR" altLang="en-US" sz="1600" spc="-150" dirty="0">
                <a:ea typeface="맑은 고딕" pitchFamily="50" charset="-127"/>
                <a:cs typeface="함초롬돋움"/>
              </a:rPr>
              <a:t>는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아동학대 신고의무자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직장교육 의무 대상기관에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종합병원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과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아동복지시설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이 추가됨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895554" y="4031537"/>
            <a:ext cx="787357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√ </a:t>
            </a:r>
            <a:r>
              <a:rPr lang="ko-KR" altLang="en-US" sz="1600" kern="0" spc="-150" dirty="0" smtClean="0">
                <a:solidFill>
                  <a:srgbClr val="000000"/>
                </a:solidFill>
                <a:latin typeface="+mn-ea"/>
              </a:rPr>
              <a:t>아동학대 </a:t>
            </a:r>
            <a:r>
              <a:rPr lang="ko-KR" altLang="en-US" sz="1600" kern="0" spc="-150" dirty="0">
                <a:solidFill>
                  <a:srgbClr val="000000"/>
                </a:solidFill>
                <a:latin typeface="+mn-ea"/>
              </a:rPr>
              <a:t>신고의무자 직장교육 </a:t>
            </a:r>
            <a:r>
              <a:rPr lang="ko-KR" altLang="en-US" sz="1600" kern="0" spc="-150" dirty="0" err="1" smtClean="0">
                <a:solidFill>
                  <a:srgbClr val="000000"/>
                </a:solidFill>
                <a:latin typeface="+mn-ea"/>
              </a:rPr>
              <a:t>미실시시</a:t>
            </a:r>
            <a:r>
              <a:rPr lang="en-US" altLang="ko-KR" sz="1600" kern="0" spc="-15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spc="-150" dirty="0" smtClean="0">
                <a:solidFill>
                  <a:srgbClr val="000000"/>
                </a:solidFill>
                <a:latin typeface="+mn-ea"/>
              </a:rPr>
              <a:t>300</a:t>
            </a:r>
            <a:r>
              <a:rPr lang="ko-KR" altLang="en-US" sz="1600" b="1" kern="0" spc="-150" dirty="0" smtClean="0">
                <a:solidFill>
                  <a:srgbClr val="000000"/>
                </a:solidFill>
                <a:latin typeface="+mn-ea"/>
              </a:rPr>
              <a:t>만원 이하의 과태료</a:t>
            </a:r>
            <a:r>
              <a:rPr lang="ko-KR" altLang="en-US" sz="1600" kern="0" spc="-150" dirty="0" smtClean="0">
                <a:solidFill>
                  <a:srgbClr val="000000"/>
                </a:solidFill>
                <a:latin typeface="+mn-ea"/>
              </a:rPr>
              <a:t>가 부과됨</a:t>
            </a:r>
            <a:r>
              <a:rPr lang="en-US" altLang="ko-KR" sz="1600" kern="0" spc="-150" dirty="0" smtClean="0">
                <a:solidFill>
                  <a:srgbClr val="000000"/>
                </a:solidFill>
                <a:latin typeface="+mn-ea"/>
              </a:rPr>
              <a:t>. </a:t>
            </a:r>
            <a:r>
              <a:rPr lang="en-US" altLang="ko-KR" sz="1200" kern="0" spc="-15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spc="-150" dirty="0" smtClean="0">
                <a:solidFill>
                  <a:srgbClr val="000000"/>
                </a:solidFill>
                <a:latin typeface="+mn-ea"/>
              </a:rPr>
              <a:t>아동복지법 제</a:t>
            </a:r>
            <a:r>
              <a:rPr lang="en-US" altLang="ko-KR" sz="1200" kern="0" spc="-150" dirty="0" smtClean="0">
                <a:solidFill>
                  <a:srgbClr val="000000"/>
                </a:solidFill>
                <a:latin typeface="+mn-ea"/>
              </a:rPr>
              <a:t>75</a:t>
            </a:r>
            <a:r>
              <a:rPr lang="ko-KR" altLang="en-US" sz="1200" kern="0" spc="-150" dirty="0" smtClean="0">
                <a:solidFill>
                  <a:srgbClr val="000000"/>
                </a:solidFill>
                <a:latin typeface="+mn-ea"/>
              </a:rPr>
              <a:t>조</a:t>
            </a:r>
            <a:r>
              <a:rPr lang="en-US" altLang="ko-KR" sz="1200" kern="0" spc="-150" dirty="0" smtClean="0">
                <a:solidFill>
                  <a:srgbClr val="00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5012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05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15351" y="1210294"/>
            <a:ext cx="1709069" cy="57419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신고의무자의 신고 절차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52658" y="1206014"/>
            <a:ext cx="201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ko-KR" altLang="en-US" sz="1600" spc="-150" dirty="0" smtClean="0">
                <a:latin typeface="+mn-ea"/>
              </a:rPr>
              <a:t>학대 의심징후</a:t>
            </a:r>
            <a:endParaRPr lang="en-US" altLang="ko-KR" sz="1600" spc="-150" dirty="0">
              <a:latin typeface="+mn-ea"/>
            </a:endParaRPr>
          </a:p>
          <a:p>
            <a:pPr algn="ctr">
              <a:buClr>
                <a:srgbClr val="FFC000"/>
              </a:buClr>
            </a:pP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smtClean="0">
                <a:latin typeface="+mn-ea"/>
              </a:rPr>
              <a:t>상흔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증언 등</a:t>
            </a:r>
            <a:r>
              <a:rPr lang="en-US" altLang="ko-KR" sz="1600" spc="-150" dirty="0" smtClean="0">
                <a:latin typeface="+mn-ea"/>
              </a:rPr>
              <a:t>) </a:t>
            </a:r>
            <a:r>
              <a:rPr lang="ko-KR" altLang="en-US" sz="1600" b="1" spc="-150" dirty="0" smtClean="0">
                <a:latin typeface="+mn-ea"/>
              </a:rPr>
              <a:t>발견</a:t>
            </a:r>
            <a:endParaRPr lang="en-US" altLang="ko-KR" sz="1600" b="1" spc="-150" dirty="0" smtClean="0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370961" y="1203598"/>
            <a:ext cx="2448272" cy="584775"/>
            <a:chOff x="2804225" y="2641365"/>
            <a:chExt cx="2448272" cy="584775"/>
          </a:xfrm>
        </p:grpSpPr>
        <p:sp>
          <p:nvSpPr>
            <p:cNvPr id="19" name="직사각형 18"/>
            <p:cNvSpPr/>
            <p:nvPr/>
          </p:nvSpPr>
          <p:spPr>
            <a:xfrm>
              <a:off x="2915816" y="2643758"/>
              <a:ext cx="2304256" cy="57419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804225" y="2641365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C000"/>
                </a:buClr>
              </a:pPr>
              <a:r>
                <a:rPr lang="ko-KR" altLang="en-US" sz="1600" spc="-150" dirty="0" smtClean="0">
                  <a:latin typeface="+mn-ea"/>
                </a:rPr>
                <a:t>응급상황 시</a:t>
              </a:r>
              <a:r>
                <a:rPr lang="en-US" altLang="ko-KR" sz="1600" spc="-150" dirty="0" smtClean="0">
                  <a:latin typeface="+mn-ea"/>
                </a:rPr>
                <a:t>,</a:t>
              </a:r>
            </a:p>
            <a:p>
              <a:pPr algn="ctr">
                <a:buClr>
                  <a:srgbClr val="FFC000"/>
                </a:buClr>
              </a:pPr>
              <a:r>
                <a:rPr lang="ko-KR" altLang="en-US" sz="1600" spc="-150" dirty="0" smtClean="0">
                  <a:latin typeface="+mn-ea"/>
                </a:rPr>
                <a:t>아동의 </a:t>
              </a:r>
              <a:r>
                <a:rPr lang="ko-KR" altLang="en-US" sz="1600" b="1" spc="-150" dirty="0" smtClean="0">
                  <a:latin typeface="+mn-ea"/>
                </a:rPr>
                <a:t>안전 및 신병 확보</a:t>
              </a:r>
              <a:endParaRPr lang="en-US" altLang="ko-KR" sz="1600" b="1" spc="-150" dirty="0" smtClean="0">
                <a:latin typeface="+mn-e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264780" y="1205991"/>
            <a:ext cx="1533611" cy="57419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50" dirty="0" smtClean="0"/>
              <a:t>아동학대 신고</a:t>
            </a:r>
            <a:endParaRPr lang="en-US" altLang="ko-KR" b="1" spc="-150" dirty="0" smtClean="0"/>
          </a:p>
          <a:p>
            <a:pPr algn="ctr"/>
            <a:r>
              <a:rPr lang="en-US" altLang="ko-KR" b="1" spc="-150" dirty="0" smtClean="0"/>
              <a:t>(112)</a:t>
            </a:r>
            <a:endParaRPr lang="ko-KR" altLang="en-US" b="1" spc="-150" dirty="0"/>
          </a:p>
        </p:txBody>
      </p:sp>
      <p:sp>
        <p:nvSpPr>
          <p:cNvPr id="24" name="직사각형 23"/>
          <p:cNvSpPr/>
          <p:nvPr/>
        </p:nvSpPr>
        <p:spPr>
          <a:xfrm>
            <a:off x="4699467" y="2258299"/>
            <a:ext cx="2008613" cy="57419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673294" y="2247428"/>
            <a:ext cx="201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ko-KR" altLang="en-US" sz="1600" spc="-150" dirty="0" smtClean="0">
                <a:latin typeface="+mn-ea"/>
              </a:rPr>
              <a:t>현장조사 및 사례개입</a:t>
            </a:r>
            <a:endParaRPr lang="en-US" altLang="ko-KR" sz="1600" spc="-150" dirty="0" smtClean="0">
              <a:latin typeface="+mn-ea"/>
            </a:endParaRPr>
          </a:p>
          <a:p>
            <a:pPr algn="ctr">
              <a:buClr>
                <a:srgbClr val="FFC000"/>
              </a:buClr>
            </a:pPr>
            <a:r>
              <a:rPr lang="ko-KR" altLang="en-US" sz="1600" spc="-150" dirty="0" smtClean="0">
                <a:latin typeface="+mn-ea"/>
              </a:rPr>
              <a:t>협</a:t>
            </a:r>
            <a:r>
              <a:rPr lang="ko-KR" altLang="en-US" sz="1600" spc="-150" dirty="0">
                <a:latin typeface="+mn-ea"/>
              </a:rPr>
              <a:t>조</a:t>
            </a:r>
            <a:endParaRPr lang="en-US" altLang="ko-KR" sz="1600" spc="-150" dirty="0" smtClean="0"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35772" y="2247484"/>
            <a:ext cx="2008613" cy="57419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209599" y="2230974"/>
            <a:ext cx="201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ko-KR" altLang="en-US" sz="1600" spc="-150" dirty="0" smtClean="0">
                <a:latin typeface="+mn-ea"/>
              </a:rPr>
              <a:t>사후지원 및 서비스</a:t>
            </a:r>
            <a:endParaRPr lang="en-US" altLang="ko-KR" sz="1600" spc="-150" dirty="0" smtClean="0">
              <a:latin typeface="+mn-ea"/>
            </a:endParaRPr>
          </a:p>
          <a:p>
            <a:pPr algn="ctr">
              <a:buClr>
                <a:srgbClr val="FFC000"/>
              </a:buClr>
            </a:pPr>
            <a:r>
              <a:rPr lang="ko-KR" altLang="en-US" sz="1600" spc="-150" dirty="0" smtClean="0">
                <a:latin typeface="+mn-ea"/>
              </a:rPr>
              <a:t>협</a:t>
            </a:r>
            <a:r>
              <a:rPr lang="ko-KR" altLang="en-US" sz="1600" spc="-150" dirty="0">
                <a:latin typeface="+mn-ea"/>
              </a:rPr>
              <a:t>조</a:t>
            </a:r>
            <a:endParaRPr lang="en-US" altLang="ko-KR" sz="1600" spc="-150" dirty="0" smtClean="0">
              <a:latin typeface="+mn-ea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3107634" y="1397565"/>
            <a:ext cx="299838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864303" y="1409762"/>
            <a:ext cx="299838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 rot="8553726">
            <a:off x="6724023" y="1945054"/>
            <a:ext cx="442399" cy="266375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 flipH="1">
            <a:off x="4327583" y="2415349"/>
            <a:ext cx="299838" cy="216024"/>
          </a:xfrm>
          <a:prstGeom prst="rightArrow">
            <a:avLst>
              <a:gd name="adj1" fmla="val 66875"/>
              <a:gd name="adj2" fmla="val 405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372523" y="3643160"/>
            <a:ext cx="6744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아동학대 신고의무자는 아동학대 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신고시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b="1" spc="-150" dirty="0" smtClean="0">
                <a:solidFill>
                  <a:srgbClr val="FF0000"/>
                </a:solidFill>
                <a:ea typeface="맑은 고딕" pitchFamily="50" charset="-127"/>
                <a:cs typeface="함초롬돋움"/>
              </a:rPr>
              <a:t>보호자에게 신고내용을 알리는 등</a:t>
            </a:r>
            <a:endParaRPr lang="en-US" altLang="ko-KR" sz="1600" b="1" spc="-150" dirty="0" smtClean="0">
              <a:solidFill>
                <a:srgbClr val="FF0000"/>
              </a:solidFill>
              <a:ea typeface="맑은 고딕" pitchFamily="50" charset="-127"/>
              <a:cs typeface="함초롬돋움"/>
            </a:endParaRP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아동학대 </a:t>
            </a:r>
            <a:r>
              <a:rPr lang="ko-KR" altLang="en-US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증거가 은폐되지 않도록 주의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하여야 함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50325" y="3363839"/>
            <a:ext cx="7094083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338295" y="3147814"/>
            <a:ext cx="2685231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304221" y="3147814"/>
            <a:ext cx="29835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★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 신고의무자 주의사항</a:t>
            </a:r>
            <a:r>
              <a:rPr lang="ko-KR" altLang="en-US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4170667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55576" y="1347614"/>
            <a:ext cx="7416824" cy="288032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943548" y="1131590"/>
            <a:ext cx="564467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909472" y="1131590"/>
            <a:ext cx="58947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아동학대처벌법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조의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2,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조의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3,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조의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71726" y="158802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누구든지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신고인의 인적 사항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또는 </a:t>
            </a:r>
            <a:r>
              <a:rPr lang="ko-KR" altLang="en-US" sz="1600" b="1" spc="-150" dirty="0" err="1" smtClean="0">
                <a:ea typeface="맑은 고딕" pitchFamily="50" charset="-127"/>
                <a:cs typeface="함초롬돋움"/>
              </a:rPr>
              <a:t>신고인임을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 미루어 알 수 있는 사실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 </a:t>
            </a:r>
          </a:p>
          <a:p>
            <a:pPr algn="just">
              <a:defRPr/>
            </a:pPr>
            <a:r>
              <a:rPr lang="en-US" altLang="ko-KR" sz="1600" spc="-150" dirty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다른 사람에게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알려주거나 공개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또는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보도하면 안되며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, </a:t>
            </a:r>
          </a:p>
          <a:p>
            <a:pPr algn="just">
              <a:defRPr/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 이를 </a:t>
            </a:r>
            <a:r>
              <a:rPr lang="ko-KR" altLang="en-US" sz="1600" spc="-150" dirty="0" err="1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위반시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b="1" spc="-150" dirty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3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년 이하의 징역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이나 </a:t>
            </a:r>
            <a:r>
              <a:rPr lang="en-US" altLang="ko-KR" sz="1600" b="1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3</a:t>
            </a: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천만원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 이하의 벌금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에 처함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84338" y="249103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누구든지 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아동학대범죄신고자등에게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아동학대범죄신고 등을 이유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로 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pPr algn="just">
              <a:defRPr/>
            </a:pP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불이익조치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(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파면</a:t>
            </a:r>
            <a:r>
              <a:rPr lang="en-US" altLang="ko-KR" sz="1600" spc="-150" dirty="0">
                <a:ea typeface="맑은 고딕" pitchFamily="50" charset="-127"/>
                <a:cs typeface="함초롬돋움"/>
              </a:rPr>
              <a:t>/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해고 등의 신분상실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징계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/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전보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/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집단 따돌림 등 근무조건상 불이익 등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)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를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해서는 안되며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신분상의 불이익조치를 한 자는 </a:t>
            </a:r>
            <a:r>
              <a:rPr lang="ko-KR" altLang="en-US" sz="1600" b="1" spc="-150" dirty="0" err="1" smtClean="0">
                <a:ea typeface="맑은 고딕" pitchFamily="50" charset="-127"/>
                <a:cs typeface="함초롬돋움"/>
              </a:rPr>
              <a:t>형사처벌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함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신고자 보호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아동학대처벌법상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901352" y="3499143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아동학대범죄신고자 등에 대하여 「특정범죄신고자 등 보호법」을 준용하여</a:t>
            </a:r>
            <a:r>
              <a:rPr lang="en-US" altLang="ko-KR" sz="1600" spc="-150" dirty="0" smtClean="0">
                <a:ea typeface="맑은 고딕" pitchFamily="50" charset="-127"/>
                <a:cs typeface="함초롬돋움"/>
              </a:rPr>
              <a:t>,</a:t>
            </a:r>
          </a:p>
          <a:p>
            <a:pPr algn="just">
              <a:defRPr/>
            </a:pP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인적사항의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기재생략</a:t>
            </a:r>
            <a:r>
              <a:rPr lang="en-US" altLang="ko-KR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신변안전조치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가능함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9036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971600" y="1707654"/>
            <a:ext cx="7094083" cy="223224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159572" y="1491630"/>
            <a:ext cx="343068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125496" y="1491630"/>
            <a:ext cx="58947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spc="-3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공익신고자보호법</a:t>
            </a:r>
            <a:r>
              <a:rPr lang="en-US" altLang="ko-KR" sz="1600" b="1" spc="-3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600" b="1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219" y="281619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신고자 보호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공익신고자보호법상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15616" y="19641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누구든지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공익신고자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의 </a:t>
            </a:r>
            <a:r>
              <a:rPr lang="ko-KR" altLang="en-US" sz="1600" b="1" spc="-150" dirty="0" err="1" smtClean="0">
                <a:ea typeface="맑은 고딕" pitchFamily="50" charset="-127"/>
                <a:cs typeface="함초롬돋움"/>
              </a:rPr>
              <a:t>인적사항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이나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spc="-150" dirty="0" err="1" smtClean="0">
                <a:ea typeface="맑은 고딕" pitchFamily="50" charset="-127"/>
                <a:cs typeface="함초롬돋움"/>
              </a:rPr>
              <a:t>공익신고인임을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미루어 알 수 있는 사실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을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pPr algn="just">
              <a:defRPr/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다른 사람에게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알려주거나 공개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 또는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보도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해서는 안 되며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,</a:t>
            </a:r>
          </a:p>
          <a:p>
            <a:pPr algn="just">
              <a:defRPr/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이를 </a:t>
            </a:r>
            <a:r>
              <a:rPr lang="ko-KR" altLang="en-US" sz="16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위반시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 </a:t>
            </a:r>
            <a:r>
              <a:rPr lang="en-US" altLang="ko-KR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3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년 이하의 징역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또는 </a:t>
            </a:r>
            <a:r>
              <a:rPr lang="en-US" altLang="ko-KR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3</a:t>
            </a: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천만원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 이하의 벌금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에 처함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15616" y="293335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spc="-150" dirty="0"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공익신고자 등과 그 친족 또는 동거인은 </a:t>
            </a:r>
            <a:r>
              <a:rPr lang="ko-KR" altLang="en-US" sz="1600" b="1" spc="-150" dirty="0" smtClean="0">
                <a:ea typeface="맑은 고딕" pitchFamily="50" charset="-127"/>
                <a:cs typeface="함초롬돋움"/>
              </a:rPr>
              <a:t>공익신고 등을 이유</a:t>
            </a:r>
            <a:r>
              <a:rPr lang="ko-KR" altLang="en-US" sz="1600" spc="-150" dirty="0" smtClean="0">
                <a:ea typeface="맑은 고딕" pitchFamily="50" charset="-127"/>
                <a:cs typeface="함초롬돋움"/>
              </a:rPr>
              <a:t>로</a:t>
            </a:r>
            <a:endParaRPr lang="en-US" altLang="ko-KR" sz="1600" spc="-150" dirty="0" smtClean="0">
              <a:ea typeface="맑은 고딕" pitchFamily="50" charset="-127"/>
              <a:cs typeface="함초롬돋움"/>
            </a:endParaRPr>
          </a:p>
          <a:p>
            <a:pPr algn="just">
              <a:defRPr/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생명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신체에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중대한 </a:t>
            </a: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위해</a:t>
            </a:r>
            <a:r>
              <a:rPr lang="ko-KR" altLang="en-US" sz="16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를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 입었거나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입을 우려가 명백한 경우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에는</a:t>
            </a:r>
            <a:endParaRPr lang="en-US" altLang="ko-KR" sz="1600" spc="-150" dirty="0" smtClean="0">
              <a:latin typeface="맑은 고딕" panose="020B0503020000020004" pitchFamily="50" charset="-127"/>
              <a:ea typeface="맑은 고딕" panose="020B0503020000020004" pitchFamily="50" charset="-127"/>
              <a:cs typeface="함초롬돋움"/>
            </a:endParaRPr>
          </a:p>
          <a:p>
            <a:pPr algn="just">
              <a:defRPr/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국민권익위원회에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신변보호에 필요한 조치를 요구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할 수 있음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/>
              </a:rPr>
              <a:t>.</a:t>
            </a:r>
            <a:endParaRPr lang="en-US" altLang="ko-KR" sz="16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75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07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신고의무자와 아동보호전문기관 협력 사례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11560" y="1019999"/>
            <a:ext cx="7992888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아동보호전문기관이 친부에게 </a:t>
            </a:r>
            <a:r>
              <a:rPr lang="ko-KR" altLang="en-US" sz="1600" spc="-150" dirty="0" err="1" smtClean="0"/>
              <a:t>성학대를</a:t>
            </a:r>
            <a:r>
              <a:rPr lang="ko-KR" altLang="en-US" sz="1600" spc="-150" dirty="0" smtClean="0"/>
              <a:t> 당한 아동을 상담하던 중</a:t>
            </a:r>
            <a:r>
              <a:rPr lang="en-US" altLang="ko-KR" sz="1600" spc="-150" dirty="0" smtClean="0"/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600" b="1" spc="-150" dirty="0" smtClean="0"/>
              <a:t>아동이 불안한 상황에서 진술을 하지 않아 </a:t>
            </a:r>
            <a:r>
              <a:rPr lang="ko-KR" altLang="en-US" sz="1600" spc="-150" dirty="0" smtClean="0"/>
              <a:t>어려움을 겪고 있었다</a:t>
            </a:r>
            <a:r>
              <a:rPr lang="en-US" altLang="ko-KR" sz="1600" spc="-150" dirty="0" smtClean="0"/>
              <a:t>.</a:t>
            </a:r>
          </a:p>
          <a:p>
            <a:pPr>
              <a:lnSpc>
                <a:spcPct val="130000"/>
              </a:lnSpc>
            </a:pPr>
            <a:endParaRPr lang="en-US" altLang="ko-KR" sz="1600" spc="-150" dirty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아동보호전문기관은 아동이 편안한 분위기에서 진술할 수 있도록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평소에 아동과 친분이 있는 </a:t>
            </a:r>
            <a:r>
              <a:rPr lang="ko-KR" altLang="en-US" sz="1600" b="1" spc="-150" dirty="0" err="1" smtClean="0"/>
              <a:t>어린이집</a:t>
            </a:r>
            <a:r>
              <a:rPr lang="ko-KR" altLang="en-US" sz="1600" b="1" spc="-150" dirty="0" smtClean="0"/>
              <a:t> 보육교사 </a:t>
            </a:r>
            <a:r>
              <a:rPr lang="en-US" altLang="ko-KR" sz="1600" b="1" spc="-150" dirty="0" smtClean="0"/>
              <a:t>A</a:t>
            </a:r>
            <a:r>
              <a:rPr lang="ko-KR" altLang="en-US" sz="1600" b="1" spc="-150" dirty="0" smtClean="0"/>
              <a:t>씨에게 </a:t>
            </a:r>
            <a:r>
              <a:rPr lang="ko-KR" altLang="en-US" sz="1600" b="1" spc="-150" dirty="0" smtClean="0"/>
              <a:t>신뢰관계인 동석을 </a:t>
            </a:r>
            <a:r>
              <a:rPr lang="ko-KR" altLang="en-US" sz="1600" b="1" spc="-150" dirty="0" smtClean="0"/>
              <a:t>부탁</a:t>
            </a:r>
            <a:r>
              <a:rPr lang="ko-KR" altLang="en-US" sz="1600" spc="-150" dirty="0" smtClean="0"/>
              <a:t>하였다</a:t>
            </a:r>
            <a:r>
              <a:rPr lang="en-US" altLang="ko-KR" sz="1600" spc="-150" dirty="0" smtClean="0"/>
              <a:t>.</a:t>
            </a:r>
          </a:p>
          <a:p>
            <a:pPr>
              <a:lnSpc>
                <a:spcPct val="130000"/>
              </a:lnSpc>
            </a:pP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아동이 편안함을 느낄 수 있도록 아동을 달래주면서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아동의 잘못이 아니니</a:t>
            </a:r>
            <a:r>
              <a:rPr lang="en-US" altLang="ko-KR" sz="1600" spc="-150" dirty="0"/>
              <a:t> </a:t>
            </a:r>
            <a:r>
              <a:rPr lang="ko-KR" altLang="en-US" sz="1600" spc="-150" dirty="0" smtClean="0"/>
              <a:t>솔직하게 말해도 된다고 안심시켰다</a:t>
            </a:r>
            <a:r>
              <a:rPr lang="en-US" altLang="ko-KR" sz="1600" spc="-150" dirty="0" smtClean="0"/>
              <a:t>.</a:t>
            </a:r>
          </a:p>
          <a:p>
            <a:pPr>
              <a:lnSpc>
                <a:spcPct val="130000"/>
              </a:lnSpc>
            </a:pP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spc="-150" dirty="0" smtClean="0"/>
              <a:t>이후 </a:t>
            </a:r>
            <a:r>
              <a:rPr lang="ko-KR" altLang="en-US" sz="1600" b="1" spc="-150" dirty="0" smtClean="0"/>
              <a:t>아동이 안정감을 느끼고 사실을 진술</a:t>
            </a:r>
            <a:r>
              <a:rPr lang="ko-KR" altLang="en-US" sz="1600" spc="-150" dirty="0" smtClean="0"/>
              <a:t>하여</a:t>
            </a:r>
            <a:r>
              <a:rPr lang="en-US" altLang="ko-KR" sz="1600" spc="-150" dirty="0" smtClean="0"/>
              <a:t>,</a:t>
            </a:r>
            <a:r>
              <a:rPr lang="ko-KR" altLang="en-US" sz="1600" spc="-150" dirty="0" smtClean="0"/>
              <a:t> </a:t>
            </a:r>
            <a:endParaRPr lang="en-US" altLang="ko-KR" sz="1600" spc="-150" dirty="0" smtClean="0"/>
          </a:p>
          <a:p>
            <a:pPr>
              <a:lnSpc>
                <a:spcPct val="130000"/>
              </a:lnSpc>
            </a:pPr>
            <a:r>
              <a:rPr lang="ko-KR" altLang="en-US" sz="1600" b="1" spc="-150" dirty="0" smtClean="0"/>
              <a:t>해당 내용이 증거로 채택</a:t>
            </a:r>
            <a:r>
              <a:rPr lang="ko-KR" altLang="en-US" sz="1600" spc="-150" dirty="0" smtClean="0"/>
              <a:t>되어 친부가 처벌받을 수 있었다</a:t>
            </a:r>
            <a:r>
              <a:rPr lang="en-US" altLang="ko-KR" sz="16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561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08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신고의무자를 위한 아동학대 체크리스트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15699" r="25866" b="49370"/>
          <a:stretch/>
        </p:blipFill>
        <p:spPr bwMode="auto">
          <a:xfrm>
            <a:off x="238959" y="968662"/>
            <a:ext cx="8581513" cy="359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70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08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신고의무자를 위한 아동학대 체크리스트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15699" r="26057" b="48564"/>
          <a:stretch/>
        </p:blipFill>
        <p:spPr bwMode="auto">
          <a:xfrm>
            <a:off x="365056" y="956998"/>
            <a:ext cx="8424936" cy="36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918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08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219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 신고의무자를 위한 아동학대 체크리스트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51256" r="25973" b="16240"/>
          <a:stretch/>
        </p:blipFill>
        <p:spPr bwMode="auto">
          <a:xfrm>
            <a:off x="274380" y="1203598"/>
            <a:ext cx="8543500" cy="334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95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2642" y="1935872"/>
            <a:ext cx="31356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마치며</a:t>
            </a:r>
            <a:endParaRPr lang="ko-KR" altLang="en-US" sz="4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1914" y="1791856"/>
            <a:ext cx="14320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7672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539552" y="1347614"/>
            <a:ext cx="7992888" cy="295232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6"/>
          <p:cNvGrpSpPr/>
          <p:nvPr/>
        </p:nvGrpSpPr>
        <p:grpSpPr>
          <a:xfrm>
            <a:off x="299145" y="2403596"/>
            <a:ext cx="720080" cy="648072"/>
            <a:chOff x="827584" y="1995686"/>
            <a:chExt cx="864096" cy="93610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14" t="27281" r="87552" b="59922"/>
            <a:stretch>
              <a:fillRect/>
            </a:stretch>
          </p:blipFill>
          <p:spPr bwMode="auto">
            <a:xfrm>
              <a:off x="827584" y="1995686"/>
              <a:ext cx="7200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1475656" y="2211710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576" y="1839007"/>
            <a:ext cx="4032448" cy="21729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차별 없이 자녀 개개인의 가치와 존엄을 존중해주세요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자녀에게 애정과 격려를 통해 긍정적 발달을 도와주세요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자녀를 위험으로부터 보호하고 안전한 환경에서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자라도록 해주세요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자녀의 성장과 안녕을 위해 부모로서의 책임과 사명감을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가지세요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긍정적인 의사소통 기술을 가지는 동시에 자녀의 의견을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소중히 여기고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귀 기울여 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755576" y="1203598"/>
            <a:ext cx="302433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TextBox 52"/>
          <p:cNvSpPr txBox="1"/>
          <p:nvPr/>
        </p:nvSpPr>
        <p:spPr>
          <a:xfrm>
            <a:off x="755576" y="1203598"/>
            <a:ext cx="295400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아동중심의 양육</a:t>
            </a:r>
            <a:r>
              <a:rPr lang="en-US" altLang="ko-KR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아동학대예방</a:t>
            </a:r>
            <a:r>
              <a:rPr lang="en-US" altLang="ko-KR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700" b="1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1347614"/>
            <a:ext cx="4248472" cy="2953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아동이 스스로 문제를 해결 해내갈 수 있도록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적절히 도와주세요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자녀의 부적절한 행동을 가족전체 속에서 보려는 노력을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기울이세요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 (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체벌은 안돼요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자녀와 관련된 사항에 대하여 자녀를 중심으로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자녀와 함께 의사결정을 해주세요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자녀를 존중하는 권위 있는 부모가 되어주세요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자녀가 반드시 지켜야 하는 질서나 규칙을 함께 선정하고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합의하여 지켜 나가도록 도와주세요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부모 자신의 긍정적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·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낙천적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·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진취적인 삶의 가치들을 </a:t>
            </a:r>
            <a:endParaRPr lang="en-US" altLang="ko-KR" sz="13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ko-KR" altLang="en-US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자녀에게 전해주는 훌륭한 모델이 되어주세요</a:t>
            </a:r>
            <a:r>
              <a:rPr lang="en-US" altLang="ko-KR" sz="13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.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4644008" y="1347614"/>
            <a:ext cx="0" cy="2952328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731990"/>
            <a:ext cx="4499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</a:rPr>
              <a:t>보건복지부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 ·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한국보건복지인력개발원</a:t>
            </a:r>
            <a:r>
              <a:rPr lang="en-US" altLang="ko-KR" sz="11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(2013), </a:t>
            </a:r>
            <a:r>
              <a:rPr lang="ko-KR" altLang="en-US" sz="11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아동권리에 기반한 부모교육</a:t>
            </a:r>
            <a:endParaRPr lang="en-US" altLang="ko-KR" sz="11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219" y="28125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마치며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부모에게 드리는 조언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1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71440"/>
            <a:ext cx="65527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들어가며</a:t>
            </a:r>
            <a:endParaRPr lang="ko-KR" altLang="en-US" sz="2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1404112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2013. 02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1763688" y="1347614"/>
            <a:ext cx="0" cy="30243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22"/>
          <p:cNvGrpSpPr/>
          <p:nvPr/>
        </p:nvGrpSpPr>
        <p:grpSpPr>
          <a:xfrm>
            <a:off x="1619672" y="1544528"/>
            <a:ext cx="288032" cy="288032"/>
            <a:chOff x="1331640" y="1203598"/>
            <a:chExt cx="504056" cy="504056"/>
          </a:xfrm>
        </p:grpSpPr>
        <p:sp>
          <p:nvSpPr>
            <p:cNvPr id="24" name="타원 23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23728" y="1489126"/>
            <a:ext cx="5760640" cy="372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생후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일된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군이 지저분하고 추운 방에서 지내고 있어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이웃 주민이 신고함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2075708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2014. 07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34"/>
          <p:cNvGrpSpPr/>
          <p:nvPr/>
        </p:nvGrpSpPr>
        <p:grpSpPr>
          <a:xfrm>
            <a:off x="1619672" y="2216124"/>
            <a:ext cx="288032" cy="288032"/>
            <a:chOff x="1331640" y="1203598"/>
            <a:chExt cx="504056" cy="504056"/>
          </a:xfrm>
        </p:grpSpPr>
        <p:sp>
          <p:nvSpPr>
            <p:cNvPr id="36" name="타원 35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23728" y="2158174"/>
            <a:ext cx="6912768" cy="372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친모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씨가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군에게 소리를 지르고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내던지려 하여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번째 신고됨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2900260"/>
            <a:ext cx="1440160" cy="51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2014. 09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" name="그룹 39"/>
          <p:cNvGrpSpPr/>
          <p:nvPr/>
        </p:nvGrpSpPr>
        <p:grpSpPr>
          <a:xfrm>
            <a:off x="1619672" y="3040676"/>
            <a:ext cx="288032" cy="288032"/>
            <a:chOff x="1331640" y="1203598"/>
            <a:chExt cx="504056" cy="504056"/>
          </a:xfrm>
        </p:grpSpPr>
        <p:sp>
          <p:nvSpPr>
            <p:cNvPr id="41" name="타원 40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7504" y="3795886"/>
            <a:ext cx="1440160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FFC000"/>
                </a:solidFill>
                <a:latin typeface="+mj-lt"/>
                <a:ea typeface="맑은 고딕" pitchFamily="50" charset="-127"/>
              </a:rPr>
              <a:t>2015. 07</a:t>
            </a:r>
            <a:endParaRPr lang="en-US" altLang="ko-KR" spc="-150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44"/>
          <p:cNvGrpSpPr/>
          <p:nvPr/>
        </p:nvGrpSpPr>
        <p:grpSpPr>
          <a:xfrm>
            <a:off x="1619672" y="3936302"/>
            <a:ext cx="288032" cy="288032"/>
            <a:chOff x="1331640" y="1203598"/>
            <a:chExt cx="504056" cy="504056"/>
          </a:xfrm>
        </p:grpSpPr>
        <p:sp>
          <p:nvSpPr>
            <p:cNvPr id="46" name="타원 45"/>
            <p:cNvSpPr/>
            <p:nvPr/>
          </p:nvSpPr>
          <p:spPr>
            <a:xfrm>
              <a:off x="1331640" y="1203598"/>
              <a:ext cx="504056" cy="504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1435178" y="1305574"/>
              <a:ext cx="303340" cy="30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23728" y="3795886"/>
            <a:ext cx="691276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29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개월 된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“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시끄럽게 운다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며 친모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씨가 스타킹으로 질식사시킴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친모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 살인혐의로 구속됨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19672" y="771550"/>
            <a:ext cx="5472608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&lt; </a:t>
            </a:r>
            <a:r>
              <a:rPr lang="en-US" altLang="ko-KR" sz="2400" b="1" spc="-150" dirty="0" smtClean="0">
                <a:solidFill>
                  <a:srgbClr val="C09200"/>
                </a:solidFill>
                <a:ea typeface="맑은 고딕" pitchFamily="50" charset="-127"/>
              </a:rPr>
              <a:t>“</a:t>
            </a:r>
            <a:r>
              <a:rPr lang="ko-KR" altLang="en-US" sz="2400" b="1" spc="-150" dirty="0" smtClean="0">
                <a:solidFill>
                  <a:srgbClr val="C09200"/>
                </a:solidFill>
                <a:ea typeface="맑은 고딕" pitchFamily="50" charset="-127"/>
              </a:rPr>
              <a:t>우는 버릇 고치겠다</a:t>
            </a:r>
            <a:r>
              <a:rPr lang="en-US" altLang="ko-KR" sz="2400" b="1" spc="-150" dirty="0" smtClean="0">
                <a:solidFill>
                  <a:srgbClr val="C09200"/>
                </a:solidFill>
                <a:ea typeface="맑은 고딕" pitchFamily="50" charset="-127"/>
              </a:rPr>
              <a:t>”</a:t>
            </a:r>
            <a:r>
              <a:rPr lang="ko-KR" altLang="en-US" sz="2400" b="1" spc="-150" dirty="0" smtClean="0">
                <a:solidFill>
                  <a:srgbClr val="C09200"/>
                </a:solidFill>
                <a:ea typeface="맑은 고딕" pitchFamily="50" charset="-127"/>
              </a:rPr>
              <a:t>며</a:t>
            </a:r>
            <a:r>
              <a:rPr lang="en-US" altLang="ko-KR" sz="2400" b="1" spc="-300" dirty="0" smtClean="0">
                <a:solidFill>
                  <a:srgbClr val="C09200"/>
                </a:solidFill>
                <a:latin typeface="맑은 고딕" pitchFamily="50" charset="-127"/>
                <a:ea typeface="맑은 고딕" pitchFamily="50" charset="-127"/>
                <a:cs typeface="함초롬돋움"/>
              </a:rPr>
              <a:t> · · ·</a:t>
            </a:r>
            <a:r>
              <a:rPr lang="ko-KR" altLang="en-US" sz="2400" b="1" spc="-150" dirty="0" smtClean="0">
                <a:solidFill>
                  <a:srgbClr val="C09200"/>
                </a:solidFill>
                <a:ea typeface="맑은 고딕" pitchFamily="50" charset="-127"/>
              </a:rPr>
              <a:t> </a:t>
            </a:r>
            <a:r>
              <a:rPr lang="en-US" altLang="ko-KR" sz="2400" b="1" spc="-150" dirty="0" smtClean="0">
                <a:solidFill>
                  <a:srgbClr val="C09200"/>
                </a:solidFill>
                <a:latin typeface="+mj-lt"/>
                <a:ea typeface="맑은 고딕" pitchFamily="50" charset="-127"/>
              </a:rPr>
              <a:t>&gt;</a:t>
            </a:r>
            <a:endParaRPr lang="en-US" altLang="ko-KR" spc="-150" dirty="0" smtClean="0">
              <a:solidFill>
                <a:srgbClr val="C092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2715766"/>
            <a:ext cx="6912768" cy="932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친부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씨가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군의 뺨을 때려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3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번째로 신고됨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아동학대처벌법이 적용되어 친부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 상담교육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80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시간의 보호처분 결정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군은 격리 조치됨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이후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친모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씨는 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내 아이 돌려달라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며 청와대에 민원을 제기했고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A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군 가정 복귀됨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52565" y="1635646"/>
            <a:ext cx="60922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+mj-ea"/>
              </a:rPr>
              <a:t>아동학대 신고의무자의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범위 </a:t>
            </a:r>
            <a:r>
              <a:rPr lang="ko-KR" altLang="en-US" sz="1600" spc="-150" dirty="0">
                <a:latin typeface="+mj-ea"/>
              </a:rPr>
              <a:t>확대</a:t>
            </a:r>
            <a:r>
              <a:rPr lang="en-US" altLang="ko-KR" sz="1600" spc="-150" dirty="0">
                <a:latin typeface="+mj-ea"/>
              </a:rPr>
              <a:t>, </a:t>
            </a:r>
            <a:r>
              <a:rPr lang="ko-KR" altLang="en-US" sz="1600" spc="-150" dirty="0">
                <a:latin typeface="+mj-ea"/>
              </a:rPr>
              <a:t>신고의무 </a:t>
            </a:r>
            <a:r>
              <a:rPr lang="ko-KR" altLang="en-US" sz="1600" spc="-150" dirty="0" smtClean="0">
                <a:latin typeface="+mj-ea"/>
              </a:rPr>
              <a:t>강화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및 </a:t>
            </a:r>
            <a:r>
              <a:rPr lang="ko-KR" altLang="en-US" sz="1600" spc="-150" dirty="0">
                <a:latin typeface="+mj-ea"/>
              </a:rPr>
              <a:t>아동학대예방에 </a:t>
            </a:r>
            <a:endParaRPr lang="en-US" altLang="ko-KR" sz="1600" spc="-150" dirty="0" smtClean="0">
              <a:latin typeface="+mj-ea"/>
            </a:endParaRPr>
          </a:p>
          <a:p>
            <a:r>
              <a:rPr lang="ko-KR" altLang="en-US" sz="1600" spc="-150" dirty="0" smtClean="0">
                <a:latin typeface="+mj-ea"/>
              </a:rPr>
              <a:t>대한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정보를 </a:t>
            </a:r>
            <a:r>
              <a:rPr lang="ko-KR" altLang="en-US" sz="1600" spc="-150" dirty="0">
                <a:latin typeface="+mj-ea"/>
              </a:rPr>
              <a:t>보다 쉽게 </a:t>
            </a:r>
            <a:r>
              <a:rPr lang="ko-KR" altLang="en-US" sz="1600" spc="-150" dirty="0" smtClean="0">
                <a:latin typeface="+mj-ea"/>
              </a:rPr>
              <a:t>알리고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국민의 </a:t>
            </a:r>
            <a:r>
              <a:rPr lang="ko-KR" altLang="en-US" sz="1600" spc="-150" dirty="0">
                <a:latin typeface="+mj-ea"/>
              </a:rPr>
              <a:t>인식 향상 </a:t>
            </a:r>
            <a:r>
              <a:rPr lang="ko-KR" altLang="en-US" sz="1600" spc="-150" dirty="0" smtClean="0">
                <a:latin typeface="+mj-ea"/>
              </a:rPr>
              <a:t>도모를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목적으로 </a:t>
            </a:r>
            <a:endParaRPr lang="en-US" altLang="ko-KR" sz="1600" spc="-150" dirty="0" smtClean="0">
              <a:latin typeface="+mj-ea"/>
            </a:endParaRPr>
          </a:p>
          <a:p>
            <a:r>
              <a:rPr lang="ko-KR" altLang="en-US" sz="1600" spc="-150" dirty="0" smtClean="0">
                <a:latin typeface="+mj-ea"/>
              </a:rPr>
              <a:t>보건복지부와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중앙아동보호전문기관에서</a:t>
            </a:r>
            <a:r>
              <a:rPr lang="en-US" altLang="ko-KR" sz="1600" spc="-150" dirty="0">
                <a:latin typeface="+mj-ea"/>
              </a:rPr>
              <a:t> </a:t>
            </a:r>
            <a:r>
              <a:rPr lang="ko-KR" altLang="en-US" sz="1600" spc="-150" dirty="0" smtClean="0">
                <a:latin typeface="+mj-ea"/>
              </a:rPr>
              <a:t>함께 </a:t>
            </a:r>
            <a:r>
              <a:rPr lang="ko-KR" altLang="en-US" sz="1600" spc="-150" dirty="0">
                <a:latin typeface="+mj-ea"/>
              </a:rPr>
              <a:t>제작한 </a:t>
            </a:r>
            <a:r>
              <a:rPr lang="ko-KR" altLang="en-US" sz="1600" spc="-150" dirty="0" err="1">
                <a:latin typeface="+mj-ea"/>
              </a:rPr>
              <a:t>모바일</a:t>
            </a:r>
            <a:r>
              <a:rPr lang="ko-KR" altLang="en-US" sz="1600" spc="-150" dirty="0">
                <a:latin typeface="+mj-ea"/>
              </a:rPr>
              <a:t> </a:t>
            </a:r>
            <a:r>
              <a:rPr lang="ko-KR" altLang="en-US" sz="1600" spc="-150" dirty="0" err="1">
                <a:latin typeface="+mj-ea"/>
              </a:rPr>
              <a:t>앱입니다</a:t>
            </a:r>
            <a:r>
              <a:rPr lang="en-US" altLang="ko-KR" sz="1600" spc="-150" dirty="0">
                <a:latin typeface="+mj-ea"/>
              </a:rPr>
              <a:t>.</a:t>
            </a:r>
            <a:endParaRPr lang="ko-KR" altLang="en-US" sz="1600" spc="-150" dirty="0">
              <a:latin typeface="+mj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39552" y="1275606"/>
            <a:ext cx="7992888" cy="295232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899592" y="1131590"/>
            <a:ext cx="2520280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899592" y="1131590"/>
            <a:ext cx="252028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700" b="1" spc="-1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아이지킴콜</a:t>
            </a:r>
            <a:r>
              <a:rPr lang="ko-KR" altLang="en-US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112</a:t>
            </a:r>
            <a:r>
              <a:rPr lang="ko-KR" altLang="en-US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700" b="1" spc="-1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lang="ko-KR" altLang="en-US" sz="17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endParaRPr lang="ko-KR" altLang="en-US" sz="1700" b="1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564" y="2571750"/>
            <a:ext cx="60922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  <a:cs typeface="함초롬돋움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rPr>
              <a:t>전국 아동보호전문기관 현황 및 아동학대예방에 관련된 다양한 자료가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  <a:cs typeface="함초롬돋움"/>
            </a:endParaRPr>
          </a:p>
          <a:p>
            <a:r>
              <a:rPr lang="ko-KR" altLang="en-US" sz="1600" spc="-150" dirty="0" smtClean="0">
                <a:latin typeface="+mj-ea"/>
              </a:rPr>
              <a:t>담겨 있사오니 많은 이용 바랍니다</a:t>
            </a:r>
            <a:r>
              <a:rPr lang="en-US" altLang="ko-KR" sz="1600" spc="-150" dirty="0" smtClean="0">
                <a:latin typeface="+mj-ea"/>
              </a:rPr>
              <a:t>.</a:t>
            </a:r>
            <a:endParaRPr lang="ko-KR" altLang="en-US" sz="1600" spc="-150" dirty="0">
              <a:latin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94445" y="3219822"/>
            <a:ext cx="6092277" cy="934784"/>
            <a:chOff x="681842" y="3488014"/>
            <a:chExt cx="6092277" cy="934784"/>
          </a:xfrm>
        </p:grpSpPr>
        <p:sp>
          <p:nvSpPr>
            <p:cNvPr id="48" name="TextBox 47"/>
            <p:cNvSpPr txBox="1"/>
            <p:nvPr/>
          </p:nvSpPr>
          <p:spPr>
            <a:xfrm>
              <a:off x="681842" y="3639442"/>
              <a:ext cx="6092277" cy="7833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·                  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플레이스토어와 </a:t>
              </a:r>
              <a:r>
                <a:rPr lang="ko-KR" altLang="en-US" sz="1600" spc="-150" dirty="0" err="1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앱스토어에서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함초롬돋움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600" b="1" spc="-150" dirty="0">
                  <a:latin typeface="맑은 고딕" pitchFamily="50" charset="-127"/>
                  <a:ea typeface="맑은 고딕" pitchFamily="50" charset="-127"/>
                  <a:cs typeface="함초롬돋움"/>
                </a:rPr>
                <a:t> </a:t>
              </a:r>
              <a:r>
                <a:rPr lang="en-US" altLang="ko-KR" sz="16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‘</a:t>
              </a:r>
              <a:r>
                <a:rPr lang="ko-KR" altLang="en-US" sz="1600" b="1" spc="-150" dirty="0" err="1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아이지킴콜</a:t>
              </a:r>
              <a:r>
                <a:rPr lang="en-US" altLang="ko-KR" sz="1600" b="1" spc="-150" dirty="0">
                  <a:latin typeface="맑은 고딕" pitchFamily="50" charset="-127"/>
                  <a:ea typeface="맑은 고딕" pitchFamily="50" charset="-127"/>
                  <a:cs typeface="함초롬돋움"/>
                </a:rPr>
                <a:t> </a:t>
              </a:r>
              <a:r>
                <a:rPr lang="en-US" altLang="ko-KR" sz="16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112’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또는 </a:t>
              </a:r>
              <a:r>
                <a:rPr lang="en-US" altLang="ko-KR" sz="16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‘</a:t>
              </a:r>
              <a:r>
                <a:rPr lang="ko-KR" altLang="en-US" sz="1600" b="1" spc="-150" dirty="0">
                  <a:latin typeface="맑은 고딕" pitchFamily="50" charset="-127"/>
                  <a:ea typeface="맑은 고딕" pitchFamily="50" charset="-127"/>
                  <a:cs typeface="함초롬돋움"/>
                </a:rPr>
                <a:t>아동학대</a:t>
              </a:r>
              <a:r>
                <a:rPr lang="en-US" altLang="ko-KR" sz="1600" b="1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’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를 검색해보세요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함초롬돋움"/>
                </a:rPr>
                <a:t>.</a:t>
              </a:r>
              <a:endParaRPr lang="ko-KR" altLang="en-US" sz="1600" spc="-150" dirty="0">
                <a:latin typeface="+mj-ea"/>
              </a:endParaRPr>
            </a:p>
          </p:txBody>
        </p:sp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0" r="8529"/>
            <a:stretch/>
          </p:blipFill>
          <p:spPr>
            <a:xfrm>
              <a:off x="888356" y="3488014"/>
              <a:ext cx="472854" cy="637869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2" r="49138"/>
            <a:stretch/>
          </p:blipFill>
          <p:spPr>
            <a:xfrm>
              <a:off x="1361210" y="3551670"/>
              <a:ext cx="402478" cy="510556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35496" y="320338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2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1219" y="270740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마치며</a:t>
            </a:r>
            <a:endParaRPr lang="en-US" altLang="ko-KR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아이지킴콜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112</a:t>
            </a:r>
            <a:r>
              <a:rPr lang="ko-KR" altLang="en-US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앱이란</a:t>
            </a:r>
            <a:r>
              <a:rPr lang="en-US" altLang="ko-KR" sz="1600" b="1" spc="-150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600" b="1" spc="-150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478020" y="1427452"/>
            <a:ext cx="2251854" cy="2873370"/>
            <a:chOff x="3112234" y="440545"/>
            <a:chExt cx="2812503" cy="3564415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12234" y="440545"/>
              <a:ext cx="2812503" cy="3564415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048" y="921509"/>
              <a:ext cx="1494076" cy="237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91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750912"/>
            <a:ext cx="14320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</a:t>
            </a:r>
            <a:r>
              <a:rPr lang="en-US" altLang="ko-KR" sz="4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_</a:t>
            </a:r>
            <a:endParaRPr lang="ko-KR" altLang="en-US" sz="48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7378" y="1894928"/>
            <a:ext cx="41764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아동학대의 이해</a:t>
            </a:r>
            <a:endParaRPr lang="ko-KR" altLang="en-US" sz="40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062757"/>
            <a:ext cx="792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4970" y="2132006"/>
            <a:ext cx="1551486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3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아동인권</a:t>
            </a:r>
            <a:endParaRPr lang="ko-KR" altLang="en-US" sz="23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404890" y="1995686"/>
            <a:ext cx="7200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404890" y="2715766"/>
            <a:ext cx="7200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7152</TotalTime>
  <Words>5196</Words>
  <Application>Microsoft Office PowerPoint</Application>
  <PresentationFormat>화면 슬라이드 쇼(16:9)</PresentationFormat>
  <Paragraphs>882</Paragraphs>
  <Slides>71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길나은</dc:creator>
  <cp:lastModifiedBy>길나은</cp:lastModifiedBy>
  <cp:revision>496</cp:revision>
  <cp:lastPrinted>2016-09-12T08:48:22Z</cp:lastPrinted>
  <dcterms:created xsi:type="dcterms:W3CDTF">2011-03-25T12:58:58Z</dcterms:created>
  <dcterms:modified xsi:type="dcterms:W3CDTF">2016-10-19T04:58:06Z</dcterms:modified>
</cp:coreProperties>
</file>